
<file path=[Content_Types].xml><?xml version="1.0" encoding="utf-8"?>
<Types xmlns="http://schemas.openxmlformats.org/package/2006/content-types">
  <Default Extension="xml" ContentType="application/vnd.openxmlformats-officedocument.extended-properties+xml"/>
  <Default Extension="png" ContentType="image/png"/>
  <Default Extension="svg" ContentType="image/svg+xml"/>
  <Default Extension="fntdata" ContentType="application/x-fontdata"/>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25.xml" ContentType="application/vnd.openxmlformats-officedocument.presentationml.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26.xml" ContentType="application/vnd.openxmlformats-officedocument.presentationml.slideLayout+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39.xml" ContentType="application/vnd.openxmlformats-officedocument.presentationml.slideLayout+xml"/>
  <Override PartName="/ppt/slideLayouts/slideLayout21.xml" ContentType="application/vnd.openxmlformats-officedocument.presentationml.slideLayout+xml"/>
  <Override PartName="/ppt/slideLayouts/slideLayout34.xml" ContentType="application/vnd.openxmlformats-officedocument.presentationml.slideLayout+xml"/>
  <Override PartName="/ppt/slideLayouts/slideLayout42.xml" ContentType="application/vnd.openxmlformats-officedocument.presentationml.slideLayout+xml"/>
  <Override PartName="/ppt/slideLayouts/slideLayout47.xml" ContentType="application/vnd.openxmlformats-officedocument.presentationml.slideLayout+xml"/>
  <Override PartName="/ppt/slideLayouts/slideLayout50.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6.xml" ContentType="application/vnd.openxmlformats-officedocument.presentationml.slideLayout+xml"/>
  <Override PartName="/ppt/slideLayouts/slideLayout29.xml" ContentType="application/vnd.openxmlformats-officedocument.presentationml.slideLayout+xml"/>
  <Override PartName="/ppt/slideLayouts/slideLayout11.xml" ContentType="application/vnd.openxmlformats-officedocument.presentationml.slideLayout+xml"/>
  <Override PartName="/ppt/slideLayouts/slideLayout24.xml" ContentType="application/vnd.openxmlformats-officedocument.presentationml.slideLayout+xml"/>
  <Override PartName="/ppt/slideLayouts/slideLayout32.xml" ContentType="application/vnd.openxmlformats-officedocument.presentationml.slideLayout+xml"/>
  <Override PartName="/ppt/slideLayouts/slideLayout37.xml" ContentType="application/vnd.openxmlformats-officedocument.presentationml.slideLayout+xml"/>
  <Override PartName="/ppt/slideLayouts/slideLayout40.xml" ContentType="application/vnd.openxmlformats-officedocument.presentationml.slideLayout+xml"/>
  <Override PartName="/ppt/slideLayouts/slideLayout45.xml" ContentType="application/vnd.openxmlformats-officedocument.presentationml.slideLayout+xml"/>
  <Override PartName="/ppt/slideLayouts/slideLayout53.xml" ContentType="application/vnd.openxmlformats-officedocument.presentationml.slideLayout+xml"/>
  <Override PartName="/ppt/slideLayouts/slideLayout58.xml" ContentType="application/vnd.openxmlformats-officedocument.presentationml.slideLayout+xml"/>
  <Override PartName="/ppt/slideLayouts/slideLayout5.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30.xml" ContentType="application/vnd.openxmlformats-officedocument.presentationml.slideLayout+xml"/>
  <Override PartName="/ppt/slideLayouts/slideLayout35.xml" ContentType="application/vnd.openxmlformats-officedocument.presentationml.slideLayout+xml"/>
  <Override PartName="/ppt/slideLayouts/slideLayout43.xml" ContentType="application/vnd.openxmlformats-officedocument.presentationml.slideLayout+xml"/>
  <Override PartName="/ppt/slideLayouts/slideLayout48.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5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slideLayouts/slideLayout33.xml" ContentType="application/vnd.openxmlformats-officedocument.presentationml.slideLayout+xml"/>
  <Override PartName="/ppt/slideLayouts/slideLayout38.xml" ContentType="application/vnd.openxmlformats-officedocument.presentationml.slideLayout+xml"/>
  <Override PartName="/ppt/slideLayouts/slideLayout46.xml" ContentType="application/vnd.openxmlformats-officedocument.presentationml.slideLayout+xml"/>
  <Override PartName="/ppt/theme/theme1.xml" ContentType="application/vnd.openxmlformats-officedocument.theme+xml"/>
  <Override PartName="/ppt/slideLayouts/slideLayout20.xml" ContentType="application/vnd.openxmlformats-officedocument.presentationml.slideLayout+xml"/>
  <Override PartName="/ppt/slideLayouts/slideLayout41.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36.xml" ContentType="application/vnd.openxmlformats-officedocument.presentationml.slideLayout+xml"/>
  <Override PartName="/ppt/slideLayouts/slideLayout49.xml" ContentType="application/vnd.openxmlformats-officedocument.presentationml.slideLayout+xml"/>
  <Override PartName="/ppt/slideLayouts/slideLayout57.xml" ContentType="application/vnd.openxmlformats-officedocument.presentationml.slideLayout+xml"/>
  <Override PartName="/ppt/slideLayouts/slideLayout10.xml" ContentType="application/vnd.openxmlformats-officedocument.presentationml.slideLayout+xml"/>
  <Override PartName="/ppt/slideLayouts/slideLayout31.xml" ContentType="application/vnd.openxmlformats-officedocument.presentationml.slideLayout+xml"/>
  <Override PartName="/ppt/slideLayouts/slideLayout44.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notesSlides/notesSlide20.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slides/slide41.xml" ContentType="application/vnd.openxmlformats-officedocument.presentationml.slide+xml"/>
  <Override PartName="/ppt/notesSlides/notesSlide41.xml" ContentType="application/vnd.openxmlformats-officedocument.presentationml.notesSlide+xml"/>
  <Override PartName="/ppt/slides/slide46.xml" ContentType="application/vnd.openxmlformats-officedocument.presentationml.slide+xml"/>
  <Override PartName="/ppt/notesSlides/notesSlide46.xml" ContentType="application/vnd.openxmlformats-officedocument.presentationml.notesSlide+xml"/>
  <Override PartName="/ppt/slides/slide49.xml" ContentType="application/vnd.openxmlformats-officedocument.presentationml.slide+xml"/>
  <Override PartName="/ppt/notesSlides/notesSlide49.xml" ContentType="application/vnd.openxmlformats-officedocument.presentationml.notesSlide+xml"/>
  <Override PartName="/ppt/slides/slide54.xml" ContentType="application/vnd.openxmlformats-officedocument.presentationml.slide+xml"/>
  <Override PartName="/ppt/notesSlides/notesSlide54.xml" ContentType="application/vnd.openxmlformats-officedocument.presentationml.notesSlide+xml"/>
  <Override PartName="/ppt/tableStyles.xml" ContentType="application/vnd.openxmlformats-officedocument.presentationml.tableStyles+xml"/>
  <Override PartName="/ppt/slides/slide6.xml" ContentType="application/vnd.openxmlformats-officedocument.presentationml.slide+xml"/>
  <Override PartName="/ppt/notesSlides/notesSlide6.xml" ContentType="application/vnd.openxmlformats-officedocument.presentationml.notesSlide+xml"/>
  <Override PartName="/ppt/slides/slide1.xml" ContentType="application/vnd.openxmlformats-officedocument.presentationml.slide+xml"/>
  <Override PartName="/ppt/notesSlides/notesSlide1.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6.xml" ContentType="application/vnd.openxmlformats-officedocument.presentationml.slide+xml"/>
  <Override PartName="/ppt/notesSlides/notesSlide36.xml" ContentType="application/vnd.openxmlformats-officedocument.presentationml.notesSlide+xml"/>
  <Override PartName="/ppt/slides/slide39.xml" ContentType="application/vnd.openxmlformats-officedocument.presentationml.slide+xml"/>
  <Override PartName="/ppt/notesSlides/notesSlide39.xml" ContentType="application/vnd.openxmlformats-officedocument.presentationml.notesSlide+xml"/>
  <Override PartName="/ppt/slides/slide44.xml" ContentType="application/vnd.openxmlformats-officedocument.presentationml.slide+xml"/>
  <Override PartName="/ppt/notesSlides/notesSlide44.xml" ContentType="application/vnd.openxmlformats-officedocument.presentationml.notesSlide+xml"/>
  <Override PartName="/ppt/slides/slide52.xml" ContentType="application/vnd.openxmlformats-officedocument.presentationml.slide+xml"/>
  <Override PartName="/ppt/notesSlides/notesSlide52.xml" ContentType="application/vnd.openxmlformats-officedocument.presentationml.notesSlide+xml"/>
  <Override PartName="/ppt/slides/slide57.xml" ContentType="application/vnd.openxmlformats-officedocument.presentationml.slide+xml"/>
  <Override PartName="/ppt/notesSlides/notesSlide57.xml" ContentType="application/vnd.openxmlformats-officedocument.presentationml.notesSlide+xml"/>
  <Override PartName="/ppt/viewProps.xml" ContentType="application/vnd.openxmlformats-officedocument.presentationml.viewProps+xml"/>
  <Override PartName="/ppt/slides/slide4.xml" ContentType="application/vnd.openxmlformats-officedocument.presentationml.slide+xml"/>
  <Override PartName="/ppt/notesSlides/notesSlide4.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4.xml" ContentType="application/vnd.openxmlformats-officedocument.presentationml.slide+xml"/>
  <Override PartName="/ppt/notesSlides/notesSlide34.xml" ContentType="application/vnd.openxmlformats-officedocument.presentationml.notesSlide+xml"/>
  <Override PartName="/ppt/slides/slide42.xml" ContentType="application/vnd.openxmlformats-officedocument.presentationml.slide+xml"/>
  <Override PartName="/ppt/notesSlides/notesSlide42.xml" ContentType="application/vnd.openxmlformats-officedocument.presentationml.notesSlide+xml"/>
  <Override PartName="/ppt/slides/slide47.xml" ContentType="application/vnd.openxmlformats-officedocument.presentationml.slide+xml"/>
  <Override PartName="/ppt/notesSlides/notesSlide47.xml" ContentType="application/vnd.openxmlformats-officedocument.presentationml.notesSlide+xml"/>
  <Override PartName="/ppt/slides/slide55.xml" ContentType="application/vnd.openxmlformats-officedocument.presentationml.slide+xml"/>
  <Override PartName="/ppt/notesSlides/notesSlide55.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50.xml" ContentType="application/vnd.openxmlformats-officedocument.presentationml.slide+xml"/>
  <Override PartName="/ppt/notesSlides/notesSlide50.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7.xml" ContentType="application/vnd.openxmlformats-officedocument.presentationml.slide+xml"/>
  <Override PartName="/ppt/notesSlides/notesSlide37.xml" ContentType="application/vnd.openxmlformats-officedocument.presentationml.notesSlide+xml"/>
  <Override PartName="/ppt/slides/slide45.xml" ContentType="application/vnd.openxmlformats-officedocument.presentationml.slide+xml"/>
  <Override PartName="/ppt/notesSlides/notesSlide45.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40.xml" ContentType="application/vnd.openxmlformats-officedocument.presentationml.slide+xml"/>
  <Override PartName="/ppt/notesSlides/notesSlide40.xml" ContentType="application/vnd.openxmlformats-officedocument.presentationml.notesSlide+xml"/>
  <Override PartName="/ppt/slides/slide53.xml" ContentType="application/vnd.openxmlformats-officedocument.presentationml.slide+xml"/>
  <Override PartName="/ppt/notesSlides/notesSlide53.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35.xml" ContentType="application/vnd.openxmlformats-officedocument.presentationml.slide+xml"/>
  <Override PartName="/ppt/notesSlides/notesSlide35.xml" ContentType="application/vnd.openxmlformats-officedocument.presentationml.notesSlide+xml"/>
  <Override PartName="/ppt/slides/slide48.xml" ContentType="application/vnd.openxmlformats-officedocument.presentationml.slide+xml"/>
  <Override PartName="/ppt/notesSlides/notesSlide48.xml" ContentType="application/vnd.openxmlformats-officedocument.presentationml.notesSlide+xml"/>
  <Override PartName="/ppt/slides/slide56.xml" ContentType="application/vnd.openxmlformats-officedocument.presentationml.slide+xml"/>
  <Override PartName="/ppt/notesSlides/notesSlide56.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43.xml" ContentType="application/vnd.openxmlformats-officedocument.presentationml.slide+xml"/>
  <Override PartName="/ppt/notesSlides/notesSlide43.xml" ContentType="application/vnd.openxmlformats-officedocument.presentationml.notesSlide+xml"/>
  <Override PartName="/ppt/slides/slide51.xml" ContentType="application/vnd.openxmlformats-officedocument.presentationml.slide+xml"/>
  <Override PartName="/ppt/notesSlides/notesSlide51.xml" ContentType="application/vnd.openxmlformats-officedocument.presentationml.notesSlide+xml"/>
  <Override PartName="/ppt/presProps.xml" ContentType="application/vnd.openxmlformats-officedocument.presentationml.presProps+xml"/>
  <Override PartName="/ppt/slides/slide3.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38.xml" ContentType="application/vnd.openxmlformats-officedocument.presentationml.slide+xml"/>
  <Override PartName="/ppt/notesSlides/notesSlide38.xml" ContentType="application/vnd.openxmlformats-officedocument.presentationml.notes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4630400" cy="8229600"/>
  <p:notesSz cx="8229600" cy="14630400"/>
  <p:embeddedFontLst>
    <p:embeddedFont>
      <p:font typeface="DM Sans" pitchFamily="2" charset="0"/>
      <p:regular r:id="rId60"/>
      <p:bold r:id="rId61"/>
      <p:italic r:id="rId62"/>
    </p:embeddedFont>
    <p:embeddedFont>
      <p:font typeface="Libre Baskerville" panose="02000000000000000000" pitchFamily="2"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9" y="45"/>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25.xml" Id="rId26" /><Relationship Type="http://schemas.openxmlformats.org/officeDocument/2006/relationships/slide" Target="/ppt/slides/slide20.xml" Id="rId21" /><Relationship Type="http://schemas.openxmlformats.org/officeDocument/2006/relationships/slide" Target="/ppt/slides/slide33.xml" Id="rId34" /><Relationship Type="http://schemas.openxmlformats.org/officeDocument/2006/relationships/slide" Target="/ppt/slides/slide41.xml" Id="rId42" /><Relationship Type="http://schemas.openxmlformats.org/officeDocument/2006/relationships/slide" Target="/ppt/slides/slide46.xml" Id="rId47" /><Relationship Type="http://schemas.openxmlformats.org/officeDocument/2006/relationships/slide" Target="/ppt/slides/slide49.xml" Id="rId50" /><Relationship Type="http://schemas.openxmlformats.org/officeDocument/2006/relationships/slide" Target="/ppt/slides/slide54.xml" Id="rId55" /><Relationship Type="http://schemas.openxmlformats.org/officeDocument/2006/relationships/font" Target="/ppt/fonts/font4.fntdata" Id="rId63" /><Relationship Type="http://schemas.openxmlformats.org/officeDocument/2006/relationships/tableStyles" Target="/ppt/tableStyles.xml" Id="rId68" /><Relationship Type="http://schemas.openxmlformats.org/officeDocument/2006/relationships/slide" Target="/ppt/slides/slide6.xml" Id="rId7" /><Relationship Type="http://schemas.openxmlformats.org/officeDocument/2006/relationships/slide" Target="/ppt/slides/slide1.xml" Id="rId2" /><Relationship Type="http://schemas.openxmlformats.org/officeDocument/2006/relationships/slide" Target="/ppt/slides/slide15.xml" Id="rId16" /><Relationship Type="http://schemas.openxmlformats.org/officeDocument/2006/relationships/slide" Target="/ppt/slides/slide28.xml" Id="rId29" /><Relationship Type="http://schemas.openxmlformats.org/officeDocument/2006/relationships/slide" Target="/ppt/slides/slide10.xml" Id="rId11" /><Relationship Type="http://schemas.openxmlformats.org/officeDocument/2006/relationships/slide" Target="/ppt/slides/slide23.xml" Id="rId24" /><Relationship Type="http://schemas.openxmlformats.org/officeDocument/2006/relationships/slide" Target="/ppt/slides/slide31.xml" Id="rId32" /><Relationship Type="http://schemas.openxmlformats.org/officeDocument/2006/relationships/slide" Target="/ppt/slides/slide36.xml" Id="rId37" /><Relationship Type="http://schemas.openxmlformats.org/officeDocument/2006/relationships/slide" Target="/ppt/slides/slide39.xml" Id="rId40" /><Relationship Type="http://schemas.openxmlformats.org/officeDocument/2006/relationships/slide" Target="/ppt/slides/slide44.xml" Id="rId45" /><Relationship Type="http://schemas.openxmlformats.org/officeDocument/2006/relationships/slide" Target="/ppt/slides/slide52.xml" Id="rId53" /><Relationship Type="http://schemas.openxmlformats.org/officeDocument/2006/relationships/slide" Target="/ppt/slides/slide57.xml" Id="rId58" /><Relationship Type="http://schemas.openxmlformats.org/officeDocument/2006/relationships/viewProps" Target="/ppt/viewProps.xml" Id="rId66" /><Relationship Type="http://schemas.openxmlformats.org/officeDocument/2006/relationships/slide" Target="/ppt/slides/slide4.xml" Id="rId5" /><Relationship Type="http://schemas.openxmlformats.org/officeDocument/2006/relationships/font" Target="/ppt/fonts/font2.fntdata" Id="rId61" /><Relationship Type="http://schemas.openxmlformats.org/officeDocument/2006/relationships/slide" Target="/ppt/slides/slide18.xml" Id="rId19" /><Relationship Type="http://schemas.openxmlformats.org/officeDocument/2006/relationships/slide" Target="/ppt/slides/slide13.xml" Id="rId14" /><Relationship Type="http://schemas.openxmlformats.org/officeDocument/2006/relationships/slide" Target="/ppt/slides/slide21.xml" Id="rId22" /><Relationship Type="http://schemas.openxmlformats.org/officeDocument/2006/relationships/slide" Target="/ppt/slides/slide26.xml" Id="rId27" /><Relationship Type="http://schemas.openxmlformats.org/officeDocument/2006/relationships/slide" Target="/ppt/slides/slide29.xml" Id="rId30" /><Relationship Type="http://schemas.openxmlformats.org/officeDocument/2006/relationships/slide" Target="/ppt/slides/slide34.xml" Id="rId35" /><Relationship Type="http://schemas.openxmlformats.org/officeDocument/2006/relationships/slide" Target="/ppt/slides/slide42.xml" Id="rId43" /><Relationship Type="http://schemas.openxmlformats.org/officeDocument/2006/relationships/slide" Target="/ppt/slides/slide47.xml" Id="rId48" /><Relationship Type="http://schemas.openxmlformats.org/officeDocument/2006/relationships/slide" Target="/ppt/slides/slide55.xml" Id="rId56" /><Relationship Type="http://schemas.openxmlformats.org/officeDocument/2006/relationships/font" Target="/ppt/fonts/font5.fntdata" Id="rId64" /><Relationship Type="http://schemas.openxmlformats.org/officeDocument/2006/relationships/slide" Target="/ppt/slides/slide7.xml" Id="rId8" /><Relationship Type="http://schemas.openxmlformats.org/officeDocument/2006/relationships/slide" Target="/ppt/slides/slide50.xml" Id="rId51" /><Relationship Type="http://schemas.openxmlformats.org/officeDocument/2006/relationships/slide" Target="/ppt/slides/slide2.xml" Id="rId3" /><Relationship Type="http://schemas.openxmlformats.org/officeDocument/2006/relationships/slide" Target="/ppt/slides/slide11.xml" Id="rId12" /><Relationship Type="http://schemas.openxmlformats.org/officeDocument/2006/relationships/slide" Target="/ppt/slides/slide16.xml" Id="rId17" /><Relationship Type="http://schemas.openxmlformats.org/officeDocument/2006/relationships/slide" Target="/ppt/slides/slide24.xml" Id="rId25" /><Relationship Type="http://schemas.openxmlformats.org/officeDocument/2006/relationships/slide" Target="/ppt/slides/slide32.xml" Id="rId33" /><Relationship Type="http://schemas.openxmlformats.org/officeDocument/2006/relationships/slide" Target="/ppt/slides/slide37.xml" Id="rId38" /><Relationship Type="http://schemas.openxmlformats.org/officeDocument/2006/relationships/slide" Target="/ppt/slides/slide45.xml" Id="rId46" /><Relationship Type="http://schemas.openxmlformats.org/officeDocument/2006/relationships/notesMaster" Target="/ppt/notesMasters/notesMaster1.xml" Id="rId59" /><Relationship Type="http://schemas.openxmlformats.org/officeDocument/2006/relationships/theme" Target="/ppt/theme/theme1.xml" Id="rId67" /><Relationship Type="http://schemas.openxmlformats.org/officeDocument/2006/relationships/slide" Target="/ppt/slides/slide19.xml" Id="rId20" /><Relationship Type="http://schemas.openxmlformats.org/officeDocument/2006/relationships/slide" Target="/ppt/slides/slide40.xml" Id="rId41" /><Relationship Type="http://schemas.openxmlformats.org/officeDocument/2006/relationships/slide" Target="/ppt/slides/slide53.xml" Id="rId54" /><Relationship Type="http://schemas.openxmlformats.org/officeDocument/2006/relationships/font" Target="/ppt/fonts/font3.fntdata" Id="rId62"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4.xml" Id="rId15" /><Relationship Type="http://schemas.openxmlformats.org/officeDocument/2006/relationships/slide" Target="/ppt/slides/slide22.xml" Id="rId23" /><Relationship Type="http://schemas.openxmlformats.org/officeDocument/2006/relationships/slide" Target="/ppt/slides/slide27.xml" Id="rId28" /><Relationship Type="http://schemas.openxmlformats.org/officeDocument/2006/relationships/slide" Target="/ppt/slides/slide35.xml" Id="rId36" /><Relationship Type="http://schemas.openxmlformats.org/officeDocument/2006/relationships/slide" Target="/ppt/slides/slide48.xml" Id="rId49" /><Relationship Type="http://schemas.openxmlformats.org/officeDocument/2006/relationships/slide" Target="/ppt/slides/slide56.xml" Id="rId57" /><Relationship Type="http://schemas.openxmlformats.org/officeDocument/2006/relationships/slide" Target="/ppt/slides/slide9.xml" Id="rId10" /><Relationship Type="http://schemas.openxmlformats.org/officeDocument/2006/relationships/slide" Target="/ppt/slides/slide30.xml" Id="rId31" /><Relationship Type="http://schemas.openxmlformats.org/officeDocument/2006/relationships/slide" Target="/ppt/slides/slide43.xml" Id="rId44" /><Relationship Type="http://schemas.openxmlformats.org/officeDocument/2006/relationships/slide" Target="/ppt/slides/slide51.xml" Id="rId52" /><Relationship Type="http://schemas.openxmlformats.org/officeDocument/2006/relationships/font" Target="/ppt/fonts/font1.fntdata" Id="rId60" /><Relationship Type="http://schemas.openxmlformats.org/officeDocument/2006/relationships/presProps" Target="/ppt/presProps.xml" Id="rId65"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2.xml" Id="rId13" /><Relationship Type="http://schemas.openxmlformats.org/officeDocument/2006/relationships/slide" Target="/ppt/slides/slide17.xml" Id="rId18" /><Relationship Type="http://schemas.openxmlformats.org/officeDocument/2006/relationships/slide" Target="/ppt/slides/slide38.xml" Id="rId39" /></Relationships>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80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21.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2.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3.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4.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30.xml" Id="rId2" /><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32.xml.rels>&#65279;<?xml version="1.0" encoding="utf-8"?><Relationships xmlns="http://schemas.openxmlformats.org/package/2006/relationships"><Relationship Type="http://schemas.openxmlformats.org/officeDocument/2006/relationships/slide" Target="/ppt/slides/slide32.xml" Id="rId2" /><Relationship Type="http://schemas.openxmlformats.org/officeDocument/2006/relationships/notesMaster" Target="/ppt/notesMasters/notesMaster1.xml" Id="rId1" /></Relationships>
</file>

<file path=ppt/notesSlides/_rels/notesSlide33.xml.rels>&#65279;<?xml version="1.0" encoding="utf-8"?><Relationships xmlns="http://schemas.openxmlformats.org/package/2006/relationships"><Relationship Type="http://schemas.openxmlformats.org/officeDocument/2006/relationships/slide" Target="/ppt/slides/slide33.xml" Id="rId2" /><Relationship Type="http://schemas.openxmlformats.org/officeDocument/2006/relationships/notesMaster" Target="/ppt/notesMasters/notesMaster1.xml" Id="rId1" /></Relationships>
</file>

<file path=ppt/notesSlides/_rels/notesSlide34.xml.rels>&#65279;<?xml version="1.0" encoding="utf-8"?><Relationships xmlns="http://schemas.openxmlformats.org/package/2006/relationships"><Relationship Type="http://schemas.openxmlformats.org/officeDocument/2006/relationships/slide" Target="/ppt/slides/slide34.xml" Id="rId2" /><Relationship Type="http://schemas.openxmlformats.org/officeDocument/2006/relationships/notesMaster" Target="/ppt/notesMasters/notesMaster1.xml" Id="rId1" /></Relationships>
</file>

<file path=ppt/notesSlides/_rels/notesSlide35.xml.rels>&#65279;<?xml version="1.0" encoding="utf-8"?><Relationships xmlns="http://schemas.openxmlformats.org/package/2006/relationships"><Relationship Type="http://schemas.openxmlformats.org/officeDocument/2006/relationships/slide" Target="/ppt/slides/slide35.xml" Id="rId2" /><Relationship Type="http://schemas.openxmlformats.org/officeDocument/2006/relationships/notesMaster" Target="/ppt/notesMasters/notesMaster1.xml" Id="rId1" /></Relationships>
</file>

<file path=ppt/notesSlides/_rels/notesSlide36.xml.rels>&#65279;<?xml version="1.0" encoding="utf-8"?><Relationships xmlns="http://schemas.openxmlformats.org/package/2006/relationships"><Relationship Type="http://schemas.openxmlformats.org/officeDocument/2006/relationships/slide" Target="/ppt/slides/slide36.xml" Id="rId2" /><Relationship Type="http://schemas.openxmlformats.org/officeDocument/2006/relationships/notesMaster" Target="/ppt/notesMasters/notesMaster1.xml" Id="rId1" /></Relationships>
</file>

<file path=ppt/notesSlides/_rels/notesSlide37.xml.rels>&#65279;<?xml version="1.0" encoding="utf-8"?><Relationships xmlns="http://schemas.openxmlformats.org/package/2006/relationships"><Relationship Type="http://schemas.openxmlformats.org/officeDocument/2006/relationships/slide" Target="/ppt/slides/slide37.xml" Id="rId2" /><Relationship Type="http://schemas.openxmlformats.org/officeDocument/2006/relationships/notesMaster" Target="/ppt/notesMasters/notesMaster1.xml" Id="rId1" /></Relationships>
</file>

<file path=ppt/notesSlides/_rels/notesSlide38.xml.rels>&#65279;<?xml version="1.0" encoding="utf-8"?><Relationships xmlns="http://schemas.openxmlformats.org/package/2006/relationships"><Relationship Type="http://schemas.openxmlformats.org/officeDocument/2006/relationships/slide" Target="/ppt/slides/slide38.xml" Id="rId2" /><Relationship Type="http://schemas.openxmlformats.org/officeDocument/2006/relationships/notesMaster" Target="/ppt/notesMasters/notesMaster1.xml" Id="rId1" /></Relationships>
</file>

<file path=ppt/notesSlides/_rels/notesSlide39.xml.rels>&#65279;<?xml version="1.0" encoding="utf-8"?><Relationships xmlns="http://schemas.openxmlformats.org/package/2006/relationships"><Relationship Type="http://schemas.openxmlformats.org/officeDocument/2006/relationships/slide" Target="/ppt/slides/slide39.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40.xml.rels>&#65279;<?xml version="1.0" encoding="utf-8"?><Relationships xmlns="http://schemas.openxmlformats.org/package/2006/relationships"><Relationship Type="http://schemas.openxmlformats.org/officeDocument/2006/relationships/slide" Target="/ppt/slides/slide40.xml" Id="rId2" /><Relationship Type="http://schemas.openxmlformats.org/officeDocument/2006/relationships/notesMaster" Target="/ppt/notesMasters/notesMaster1.xml" Id="rId1" /></Relationships>
</file>

<file path=ppt/notesSlides/_rels/notesSlide41.xml.rels>&#65279;<?xml version="1.0" encoding="utf-8"?><Relationships xmlns="http://schemas.openxmlformats.org/package/2006/relationships"><Relationship Type="http://schemas.openxmlformats.org/officeDocument/2006/relationships/slide" Target="/ppt/slides/slide41.xml" Id="rId2" /><Relationship Type="http://schemas.openxmlformats.org/officeDocument/2006/relationships/notesMaster" Target="/ppt/notesMasters/notesMaster1.xml" Id="rId1" /></Relationships>
</file>

<file path=ppt/notesSlides/_rels/notesSlide42.xml.rels>&#65279;<?xml version="1.0" encoding="utf-8"?><Relationships xmlns="http://schemas.openxmlformats.org/package/2006/relationships"><Relationship Type="http://schemas.openxmlformats.org/officeDocument/2006/relationships/slide" Target="/ppt/slides/slide42.xml" Id="rId2" /><Relationship Type="http://schemas.openxmlformats.org/officeDocument/2006/relationships/notesMaster" Target="/ppt/notesMasters/notesMaster1.xml" Id="rId1" /></Relationships>
</file>

<file path=ppt/notesSlides/_rels/notesSlide43.xml.rels>&#65279;<?xml version="1.0" encoding="utf-8"?><Relationships xmlns="http://schemas.openxmlformats.org/package/2006/relationships"><Relationship Type="http://schemas.openxmlformats.org/officeDocument/2006/relationships/slide" Target="/ppt/slides/slide43.xml" Id="rId2" /><Relationship Type="http://schemas.openxmlformats.org/officeDocument/2006/relationships/notesMaster" Target="/ppt/notesMasters/notesMaster1.xml" Id="rId1" /></Relationships>
</file>

<file path=ppt/notesSlides/_rels/notesSlide44.xml.rels>&#65279;<?xml version="1.0" encoding="utf-8"?><Relationships xmlns="http://schemas.openxmlformats.org/package/2006/relationships"><Relationship Type="http://schemas.openxmlformats.org/officeDocument/2006/relationships/slide" Target="/ppt/slides/slide44.xml" Id="rId2" /><Relationship Type="http://schemas.openxmlformats.org/officeDocument/2006/relationships/notesMaster" Target="/ppt/notesMasters/notesMaster1.xml" Id="rId1" /></Relationships>
</file>

<file path=ppt/notesSlides/_rels/notesSlide45.xml.rels>&#65279;<?xml version="1.0" encoding="utf-8"?><Relationships xmlns="http://schemas.openxmlformats.org/package/2006/relationships"><Relationship Type="http://schemas.openxmlformats.org/officeDocument/2006/relationships/slide" Target="/ppt/slides/slide45.xml" Id="rId2" /><Relationship Type="http://schemas.openxmlformats.org/officeDocument/2006/relationships/notesMaster" Target="/ppt/notesMasters/notesMaster1.xml" Id="rId1" /></Relationships>
</file>

<file path=ppt/notesSlides/_rels/notesSlide46.xml.rels>&#65279;<?xml version="1.0" encoding="utf-8"?><Relationships xmlns="http://schemas.openxmlformats.org/package/2006/relationships"><Relationship Type="http://schemas.openxmlformats.org/officeDocument/2006/relationships/slide" Target="/ppt/slides/slide46.xml" Id="rId2" /><Relationship Type="http://schemas.openxmlformats.org/officeDocument/2006/relationships/notesMaster" Target="/ppt/notesMasters/notesMaster1.xml" Id="rId1" /></Relationships>
</file>

<file path=ppt/notesSlides/_rels/notesSlide47.xml.rels>&#65279;<?xml version="1.0" encoding="utf-8"?><Relationships xmlns="http://schemas.openxmlformats.org/package/2006/relationships"><Relationship Type="http://schemas.openxmlformats.org/officeDocument/2006/relationships/slide" Target="/ppt/slides/slide47.xml" Id="rId2" /><Relationship Type="http://schemas.openxmlformats.org/officeDocument/2006/relationships/notesMaster" Target="/ppt/notesMasters/notesMaster1.xml" Id="rId1" /></Relationships>
</file>

<file path=ppt/notesSlides/_rels/notesSlide48.xml.rels>&#65279;<?xml version="1.0" encoding="utf-8"?><Relationships xmlns="http://schemas.openxmlformats.org/package/2006/relationships"><Relationship Type="http://schemas.openxmlformats.org/officeDocument/2006/relationships/slide" Target="/ppt/slides/slide48.xml" Id="rId2" /><Relationship Type="http://schemas.openxmlformats.org/officeDocument/2006/relationships/notesMaster" Target="/ppt/notesMasters/notesMaster1.xml" Id="rId1" /></Relationships>
</file>

<file path=ppt/notesSlides/_rels/notesSlide49.xml.rels>&#65279;<?xml version="1.0" encoding="utf-8"?><Relationships xmlns="http://schemas.openxmlformats.org/package/2006/relationships"><Relationship Type="http://schemas.openxmlformats.org/officeDocument/2006/relationships/slide" Target="/ppt/slides/slide49.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50.xml.rels>&#65279;<?xml version="1.0" encoding="utf-8"?><Relationships xmlns="http://schemas.openxmlformats.org/package/2006/relationships"><Relationship Type="http://schemas.openxmlformats.org/officeDocument/2006/relationships/slide" Target="/ppt/slides/slide50.xml" Id="rId2" /><Relationship Type="http://schemas.openxmlformats.org/officeDocument/2006/relationships/notesMaster" Target="/ppt/notesMasters/notesMaster1.xml" Id="rId1" /></Relationships>
</file>

<file path=ppt/notesSlides/_rels/notesSlide51.xml.rels>&#65279;<?xml version="1.0" encoding="utf-8"?><Relationships xmlns="http://schemas.openxmlformats.org/package/2006/relationships"><Relationship Type="http://schemas.openxmlformats.org/officeDocument/2006/relationships/slide" Target="/ppt/slides/slide51.xml" Id="rId2" /><Relationship Type="http://schemas.openxmlformats.org/officeDocument/2006/relationships/notesMaster" Target="/ppt/notesMasters/notesMaster1.xml" Id="rId1" /></Relationships>
</file>

<file path=ppt/notesSlides/_rels/notesSlide52.xml.rels>&#65279;<?xml version="1.0" encoding="utf-8"?><Relationships xmlns="http://schemas.openxmlformats.org/package/2006/relationships"><Relationship Type="http://schemas.openxmlformats.org/officeDocument/2006/relationships/slide" Target="/ppt/slides/slide52.xml" Id="rId2" /><Relationship Type="http://schemas.openxmlformats.org/officeDocument/2006/relationships/notesMaster" Target="/ppt/notesMasters/notesMaster1.xml" Id="rId1" /></Relationships>
</file>

<file path=ppt/notesSlides/_rels/notesSlide53.xml.rels>&#65279;<?xml version="1.0" encoding="utf-8"?><Relationships xmlns="http://schemas.openxmlformats.org/package/2006/relationships"><Relationship Type="http://schemas.openxmlformats.org/officeDocument/2006/relationships/slide" Target="/ppt/slides/slide53.xml" Id="rId2" /><Relationship Type="http://schemas.openxmlformats.org/officeDocument/2006/relationships/notesMaster" Target="/ppt/notesMasters/notesMaster1.xml" Id="rId1" /></Relationships>
</file>

<file path=ppt/notesSlides/_rels/notesSlide54.xml.rels>&#65279;<?xml version="1.0" encoding="utf-8"?><Relationships xmlns="http://schemas.openxmlformats.org/package/2006/relationships"><Relationship Type="http://schemas.openxmlformats.org/officeDocument/2006/relationships/slide" Target="/ppt/slides/slide54.xml" Id="rId2" /><Relationship Type="http://schemas.openxmlformats.org/officeDocument/2006/relationships/notesMaster" Target="/ppt/notesMasters/notesMaster1.xml" Id="rId1" /></Relationships>
</file>

<file path=ppt/notesSlides/_rels/notesSlide55.xml.rels>&#65279;<?xml version="1.0" encoding="utf-8"?><Relationships xmlns="http://schemas.openxmlformats.org/package/2006/relationships"><Relationship Type="http://schemas.openxmlformats.org/officeDocument/2006/relationships/slide" Target="/ppt/slides/slide55.xml" Id="rId2" /><Relationship Type="http://schemas.openxmlformats.org/officeDocument/2006/relationships/notesMaster" Target="/ppt/notesMasters/notesMaster1.xml" Id="rId1" /></Relationships>
</file>

<file path=ppt/notesSlides/_rels/notesSlide56.xml.rels>&#65279;<?xml version="1.0" encoding="utf-8"?><Relationships xmlns="http://schemas.openxmlformats.org/package/2006/relationships"><Relationship Type="http://schemas.openxmlformats.org/officeDocument/2006/relationships/slide" Target="/ppt/slides/slide56.xml" Id="rId2" /><Relationship Type="http://schemas.openxmlformats.org/officeDocument/2006/relationships/notesMaster" Target="/ppt/notesMasters/notesMaster1.xml" Id="rId1" /></Relationships>
</file>

<file path=ppt/notesSlides/_rels/notesSlide57.xml.rels>&#65279;<?xml version="1.0" encoding="utf-8"?><Relationships xmlns="http://schemas.openxmlformats.org/package/2006/relationships"><Relationship Type="http://schemas.openxmlformats.org/officeDocument/2006/relationships/slide" Target="/ppt/slides/slide57.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0.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2.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3.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4.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Master" Target="/ppt/slideMasters/slideMaster1.xml" Id="rId1" /></Relationships>
</file>

<file path=ppt/slideLayouts/_rels/slideLayout15.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6.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7.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8.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19.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0.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2.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3.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4.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5.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6.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7.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8.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29.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0.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2.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Master" Target="/ppt/slideMasters/slideMaster1.xml" Id="rId1" /></Relationships>
</file>

<file path=ppt/slideLayouts/_rels/slideLayout33.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4.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5.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6.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7.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8.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39.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0.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2.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Master" Target="/ppt/slideMasters/slideMaster1.xml" Id="rId1" /></Relationships>
</file>

<file path=ppt/slideLayouts/_rels/slideLayout43.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4.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5.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6.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7.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8.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49.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0.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1.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Master" Target="/ppt/slideMasters/slideMaster1.xml" Id="rId1" /></Relationships>
</file>

<file path=ppt/slideLayouts/_rels/slideLayout52.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3.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4.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5.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6.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7.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58.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image" Target="/ppt/media/image2.png" Id="rId2" /><Relationship Type="http://schemas.openxmlformats.org/officeDocument/2006/relationships/slideMaster" Target="/pp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xml" Id="rId1" /></Relationships>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5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5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5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5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13.xml" Id="rId13" /><Relationship Type="http://schemas.openxmlformats.org/officeDocument/2006/relationships/slideLayout" Target="/ppt/slideLayouts/slideLayout18.xml" Id="rId18" /><Relationship Type="http://schemas.openxmlformats.org/officeDocument/2006/relationships/slideLayout" Target="/ppt/slideLayouts/slideLayout26.xml" Id="rId26" /><Relationship Type="http://schemas.openxmlformats.org/officeDocument/2006/relationships/slideLayout" Target="/ppt/slideLayouts/slideLayout39.xml" Id="rId39" /><Relationship Type="http://schemas.openxmlformats.org/officeDocument/2006/relationships/slideLayout" Target="/ppt/slideLayouts/slideLayout21.xml" Id="rId21" /><Relationship Type="http://schemas.openxmlformats.org/officeDocument/2006/relationships/slideLayout" Target="/ppt/slideLayouts/slideLayout34.xml" Id="rId34" /><Relationship Type="http://schemas.openxmlformats.org/officeDocument/2006/relationships/slideLayout" Target="/ppt/slideLayouts/slideLayout42.xml" Id="rId42" /><Relationship Type="http://schemas.openxmlformats.org/officeDocument/2006/relationships/slideLayout" Target="/ppt/slideLayouts/slideLayout47.xml" Id="rId47" /><Relationship Type="http://schemas.openxmlformats.org/officeDocument/2006/relationships/slideLayout" Target="/ppt/slideLayouts/slideLayout50.xml" Id="rId50" /><Relationship Type="http://schemas.openxmlformats.org/officeDocument/2006/relationships/slideLayout" Target="/ppt/slideLayouts/slideLayout55.xml" Id="rId55" /><Relationship Type="http://schemas.openxmlformats.org/officeDocument/2006/relationships/slideLayout" Target="/ppt/slideLayouts/slideLayout7.xml" Id="rId7" /><Relationship Type="http://schemas.openxmlformats.org/officeDocument/2006/relationships/slideLayout" Target="/ppt/slideLayouts/slideLayout2.xml" Id="rId2" /><Relationship Type="http://schemas.openxmlformats.org/officeDocument/2006/relationships/slideLayout" Target="/ppt/slideLayouts/slideLayout16.xml" Id="rId16" /><Relationship Type="http://schemas.openxmlformats.org/officeDocument/2006/relationships/slideLayout" Target="/ppt/slideLayouts/slideLayout29.xml" Id="rId29" /><Relationship Type="http://schemas.openxmlformats.org/officeDocument/2006/relationships/slideLayout" Target="/ppt/slideLayouts/slideLayout11.xml" Id="rId11" /><Relationship Type="http://schemas.openxmlformats.org/officeDocument/2006/relationships/slideLayout" Target="/ppt/slideLayouts/slideLayout24.xml" Id="rId24" /><Relationship Type="http://schemas.openxmlformats.org/officeDocument/2006/relationships/slideLayout" Target="/ppt/slideLayouts/slideLayout32.xml" Id="rId32" /><Relationship Type="http://schemas.openxmlformats.org/officeDocument/2006/relationships/slideLayout" Target="/ppt/slideLayouts/slideLayout37.xml" Id="rId37" /><Relationship Type="http://schemas.openxmlformats.org/officeDocument/2006/relationships/slideLayout" Target="/ppt/slideLayouts/slideLayout40.xml" Id="rId40" /><Relationship Type="http://schemas.openxmlformats.org/officeDocument/2006/relationships/slideLayout" Target="/ppt/slideLayouts/slideLayout45.xml" Id="rId45" /><Relationship Type="http://schemas.openxmlformats.org/officeDocument/2006/relationships/slideLayout" Target="/ppt/slideLayouts/slideLayout53.xml" Id="rId53" /><Relationship Type="http://schemas.openxmlformats.org/officeDocument/2006/relationships/slideLayout" Target="/ppt/slideLayouts/slideLayout58.xml" Id="rId58" /><Relationship Type="http://schemas.openxmlformats.org/officeDocument/2006/relationships/slideLayout" Target="/ppt/slideLayouts/slideLayout5.xml" Id="rId5" /><Relationship Type="http://schemas.openxmlformats.org/officeDocument/2006/relationships/slideLayout" Target="/ppt/slideLayouts/slideLayout19.xml" Id="rId19" /><Relationship Type="http://schemas.openxmlformats.org/officeDocument/2006/relationships/slideLayout" Target="/ppt/slideLayouts/slideLayout4.xml" Id="rId4" /><Relationship Type="http://schemas.openxmlformats.org/officeDocument/2006/relationships/slideLayout" Target="/ppt/slideLayouts/slideLayout9.xml" Id="rId9" /><Relationship Type="http://schemas.openxmlformats.org/officeDocument/2006/relationships/slideLayout" Target="/ppt/slideLayouts/slideLayout14.xml" Id="rId14" /><Relationship Type="http://schemas.openxmlformats.org/officeDocument/2006/relationships/slideLayout" Target="/ppt/slideLayouts/slideLayout22.xml" Id="rId22" /><Relationship Type="http://schemas.openxmlformats.org/officeDocument/2006/relationships/slideLayout" Target="/ppt/slideLayouts/slideLayout27.xml" Id="rId27" /><Relationship Type="http://schemas.openxmlformats.org/officeDocument/2006/relationships/slideLayout" Target="/ppt/slideLayouts/slideLayout30.xml" Id="rId30" /><Relationship Type="http://schemas.openxmlformats.org/officeDocument/2006/relationships/slideLayout" Target="/ppt/slideLayouts/slideLayout35.xml" Id="rId35" /><Relationship Type="http://schemas.openxmlformats.org/officeDocument/2006/relationships/slideLayout" Target="/ppt/slideLayouts/slideLayout43.xml" Id="rId43" /><Relationship Type="http://schemas.openxmlformats.org/officeDocument/2006/relationships/slideLayout" Target="/ppt/slideLayouts/slideLayout48.xml" Id="rId48" /><Relationship Type="http://schemas.openxmlformats.org/officeDocument/2006/relationships/slideLayout" Target="/ppt/slideLayouts/slideLayout56.xml" Id="rId56" /><Relationship Type="http://schemas.openxmlformats.org/officeDocument/2006/relationships/slideLayout" Target="/ppt/slideLayouts/slideLayout8.xml" Id="rId8" /><Relationship Type="http://schemas.openxmlformats.org/officeDocument/2006/relationships/slideLayout" Target="/ppt/slideLayouts/slideLayout51.xml" Id="rId51" /><Relationship Type="http://schemas.openxmlformats.org/officeDocument/2006/relationships/slideLayout" Target="/ppt/slideLayouts/slideLayout3.xml" Id="rId3" /><Relationship Type="http://schemas.openxmlformats.org/officeDocument/2006/relationships/slideLayout" Target="/ppt/slideLayouts/slideLayout12.xml" Id="rId12" /><Relationship Type="http://schemas.openxmlformats.org/officeDocument/2006/relationships/slideLayout" Target="/ppt/slideLayouts/slideLayout17.xml" Id="rId17" /><Relationship Type="http://schemas.openxmlformats.org/officeDocument/2006/relationships/slideLayout" Target="/ppt/slideLayouts/slideLayout25.xml" Id="rId25" /><Relationship Type="http://schemas.openxmlformats.org/officeDocument/2006/relationships/slideLayout" Target="/ppt/slideLayouts/slideLayout33.xml" Id="rId33" /><Relationship Type="http://schemas.openxmlformats.org/officeDocument/2006/relationships/slideLayout" Target="/ppt/slideLayouts/slideLayout38.xml" Id="rId38" /><Relationship Type="http://schemas.openxmlformats.org/officeDocument/2006/relationships/slideLayout" Target="/ppt/slideLayouts/slideLayout46.xml" Id="rId46" /><Relationship Type="http://schemas.openxmlformats.org/officeDocument/2006/relationships/theme" Target="/ppt/theme/theme1.xml" Id="rId59" /><Relationship Type="http://schemas.openxmlformats.org/officeDocument/2006/relationships/slideLayout" Target="/ppt/slideLayouts/slideLayout20.xml" Id="rId20" /><Relationship Type="http://schemas.openxmlformats.org/officeDocument/2006/relationships/slideLayout" Target="/ppt/slideLayouts/slideLayout41.xml" Id="rId41" /><Relationship Type="http://schemas.openxmlformats.org/officeDocument/2006/relationships/slideLayout" Target="/ppt/slideLayouts/slideLayout54.xml" Id="rId54" /><Relationship Type="http://schemas.openxmlformats.org/officeDocument/2006/relationships/slideLayout" Target="/ppt/slideLayouts/slideLayout6.xml" Id="rId6" /><Relationship Type="http://schemas.openxmlformats.org/officeDocument/2006/relationships/slideLayout" Target="/ppt/slideLayouts/slideLayout15.xml" Id="rId15" /><Relationship Type="http://schemas.openxmlformats.org/officeDocument/2006/relationships/slideLayout" Target="/ppt/slideLayouts/slideLayout23.xml" Id="rId23" /><Relationship Type="http://schemas.openxmlformats.org/officeDocument/2006/relationships/slideLayout" Target="/ppt/slideLayouts/slideLayout28.xml" Id="rId28" /><Relationship Type="http://schemas.openxmlformats.org/officeDocument/2006/relationships/slideLayout" Target="/ppt/slideLayouts/slideLayout36.xml" Id="rId36" /><Relationship Type="http://schemas.openxmlformats.org/officeDocument/2006/relationships/slideLayout" Target="/ppt/slideLayouts/slideLayout49.xml" Id="rId49" /><Relationship Type="http://schemas.openxmlformats.org/officeDocument/2006/relationships/slideLayout" Target="/ppt/slideLayouts/slideLayout57.xml" Id="rId57" /><Relationship Type="http://schemas.openxmlformats.org/officeDocument/2006/relationships/slideLayout" Target="/ppt/slideLayouts/slideLayout10.xml" Id="rId10" /><Relationship Type="http://schemas.openxmlformats.org/officeDocument/2006/relationships/slideLayout" Target="/ppt/slideLayouts/slideLayout31.xml" Id="rId31" /><Relationship Type="http://schemas.openxmlformats.org/officeDocument/2006/relationships/slideLayout" Target="/ppt/slideLayouts/slideLayout44.xml" Id="rId44" /><Relationship Type="http://schemas.openxmlformats.org/officeDocument/2006/relationships/slideLayout" Target="/ppt/slideLayouts/slideLayout52.xml" Id="rId5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1.xml" Id="rId2" /><Relationship Type="http://schemas.openxmlformats.org/officeDocument/2006/relationships/slideLayout" Target="/ppt/slideLayouts/slideLayout2.xml" Id="rId1" /></Relationships>
</file>

<file path=ppt/slides/_rels/slide10.xml.rels>&#65279;<?xml version="1.0" encoding="utf-8"?><Relationships xmlns="http://schemas.openxmlformats.org/package/2006/relationships"><Relationship Type="http://schemas.openxmlformats.org/officeDocument/2006/relationships/image" Target="/ppt/media/image8.png" Id="rId3" /><Relationship Type="http://schemas.openxmlformats.org/officeDocument/2006/relationships/notesSlide" Target="/ppt/notesSlides/notesSlide10.xml" Id="rId2" /><Relationship Type="http://schemas.openxmlformats.org/officeDocument/2006/relationships/slideLayout" Target="/ppt/slideLayouts/slideLayout11.xml" Id="rId1" /></Relationships>
</file>

<file path=ppt/slides/_rels/slide11.xml.rels>&#65279;<?xml version="1.0" encoding="utf-8"?><Relationships xmlns="http://schemas.openxmlformats.org/package/2006/relationships"><Relationship Type="http://schemas.openxmlformats.org/officeDocument/2006/relationships/image" Target="/ppt/media/image9.png" Id="rId3" /><Relationship Type="http://schemas.openxmlformats.org/officeDocument/2006/relationships/notesSlide" Target="/ppt/notesSlides/notesSlide11.xml" Id="rId2" /><Relationship Type="http://schemas.openxmlformats.org/officeDocument/2006/relationships/slideLayout" Target="/ppt/slideLayouts/slideLayout12.xml" Id="rId1" /></Relationships>
</file>

<file path=ppt/slides/_rels/slide12.xml.rels>&#65279;<?xml version="1.0" encoding="utf-8"?><Relationships xmlns="http://schemas.openxmlformats.org/package/2006/relationships"><Relationship Type="http://schemas.openxmlformats.org/officeDocument/2006/relationships/image" Target="/ppt/media/image10.png" Id="rId3" /><Relationship Type="http://schemas.openxmlformats.org/officeDocument/2006/relationships/notesSlide" Target="/ppt/notesSlides/notesSlide12.xml" Id="rId2" /><Relationship Type="http://schemas.openxmlformats.org/officeDocument/2006/relationships/slideLayout" Target="/ppt/slideLayouts/slideLayout13.xml" Id="rId1" /></Relationships>
</file>

<file path=ppt/slides/_rels/slide13.xml.rels>&#65279;<?xml version="1.0" encoding="utf-8"?><Relationships xmlns="http://schemas.openxmlformats.org/package/2006/relationships"><Relationship Type="http://schemas.openxmlformats.org/officeDocument/2006/relationships/image" Target="/ppt/media/image11.png" Id="rId3" /><Relationship Type="http://schemas.openxmlformats.org/officeDocument/2006/relationships/notesSlide" Target="/ppt/notesSlides/notesSlide13.xml" Id="rId2" /><Relationship Type="http://schemas.openxmlformats.org/officeDocument/2006/relationships/slideLayout" Target="/ppt/slideLayouts/slideLayout14.xml" Id="rId1" /></Relationships>
</file>

<file path=ppt/slides/_rels/slide14.xml.rels>&#65279;<?xml version="1.0" encoding="utf-8"?><Relationships xmlns="http://schemas.openxmlformats.org/package/2006/relationships"><Relationship Type="http://schemas.openxmlformats.org/officeDocument/2006/relationships/notesSlide" Target="/ppt/notesSlides/notesSlide14.xml" Id="rId2" /><Relationship Type="http://schemas.openxmlformats.org/officeDocument/2006/relationships/slideLayout" Target="/ppt/slideLayouts/slideLayout15.xml" Id="rId1" /></Relationships>
</file>

<file path=ppt/slides/_rels/slide15.xml.rels>&#65279;<?xml version="1.0" encoding="utf-8"?><Relationships xmlns="http://schemas.openxmlformats.org/package/2006/relationships"><Relationship Type="http://schemas.openxmlformats.org/officeDocument/2006/relationships/image" Target="/ppt/media/image12.png" Id="rId3" /><Relationship Type="http://schemas.openxmlformats.org/officeDocument/2006/relationships/notesSlide" Target="/ppt/notesSlides/notesSlide15.xml" Id="rId2" /><Relationship Type="http://schemas.openxmlformats.org/officeDocument/2006/relationships/slideLayout" Target="/ppt/slideLayouts/slideLayout16.xml" Id="rId1" /></Relationships>
</file>

<file path=ppt/slides/_rels/slide16.xml.rels>&#65279;<?xml version="1.0" encoding="utf-8"?><Relationships xmlns="http://schemas.openxmlformats.org/package/2006/relationships"><Relationship Type="http://schemas.openxmlformats.org/officeDocument/2006/relationships/notesSlide" Target="/ppt/notesSlides/notesSlide16.xml" Id="rId2" /><Relationship Type="http://schemas.openxmlformats.org/officeDocument/2006/relationships/slideLayout" Target="/ppt/slideLayouts/slideLayout17.xml" Id="rId1" /></Relationships>
</file>

<file path=ppt/slides/_rels/slide17.xml.rels>&#65279;<?xml version="1.0" encoding="utf-8"?><Relationships xmlns="http://schemas.openxmlformats.org/package/2006/relationships"><Relationship Type="http://schemas.openxmlformats.org/officeDocument/2006/relationships/image" Target="/ppt/media/image13.png" Id="rId3" /><Relationship Type="http://schemas.openxmlformats.org/officeDocument/2006/relationships/notesSlide" Target="/ppt/notesSlides/notesSlide17.xml" Id="rId2" /><Relationship Type="http://schemas.openxmlformats.org/officeDocument/2006/relationships/slideLayout" Target="/ppt/slideLayouts/slideLayout18.xml" Id="rId1" /></Relationships>
</file>

<file path=ppt/slides/_rels/slide18.xml.rels>&#65279;<?xml version="1.0" encoding="utf-8"?><Relationships xmlns="http://schemas.openxmlformats.org/package/2006/relationships"><Relationship Type="http://schemas.openxmlformats.org/officeDocument/2006/relationships/image" Target="/ppt/media/image14.png" Id="rId3" /><Relationship Type="http://schemas.openxmlformats.org/officeDocument/2006/relationships/notesSlide" Target="/ppt/notesSlides/notesSlide18.xml" Id="rId2" /><Relationship Type="http://schemas.openxmlformats.org/officeDocument/2006/relationships/slideLayout" Target="/ppt/slideLayouts/slideLayout19.xml" Id="rId1" /></Relationships>
</file>

<file path=ppt/slides/_rels/slide19.xml.rels>&#65279;<?xml version="1.0" encoding="utf-8"?><Relationships xmlns="http://schemas.openxmlformats.org/package/2006/relationships"><Relationship Type="http://schemas.openxmlformats.org/officeDocument/2006/relationships/notesSlide" Target="/ppt/notesSlides/notesSlide19.xml" Id="rId2" /><Relationship Type="http://schemas.openxmlformats.org/officeDocument/2006/relationships/slideLayout" Target="/ppt/slideLayouts/slideLayout20.xml" Id="rId1" /></Relationships>
</file>

<file path=ppt/slides/_rels/slide2.xml.rels>&#65279;<?xml version="1.0" encoding="utf-8"?><Relationships xmlns="http://schemas.openxmlformats.org/package/2006/relationships"><Relationship Type="http://schemas.openxmlformats.org/officeDocument/2006/relationships/image" Target="/ppt/media/image4.png" Id="rId3" /><Relationship Type="http://schemas.openxmlformats.org/officeDocument/2006/relationships/notesSlide" Target="/ppt/notesSlides/notesSlide2.xml" Id="rId2" /><Relationship Type="http://schemas.openxmlformats.org/officeDocument/2006/relationships/slideLayout" Target="/ppt/slideLayouts/slideLayout3.xml" Id="rId1" /></Relationships>
</file>

<file path=ppt/slides/_rels/slide20.xml.rels>&#65279;<?xml version="1.0" encoding="utf-8"?><Relationships xmlns="http://schemas.openxmlformats.org/package/2006/relationships"><Relationship Type="http://schemas.openxmlformats.org/officeDocument/2006/relationships/image" Target="/ppt/media/image15.png" Id="rId3" /><Relationship Type="http://schemas.openxmlformats.org/officeDocument/2006/relationships/notesSlide" Target="/ppt/notesSlides/notesSlide20.xml" Id="rId2" /><Relationship Type="http://schemas.openxmlformats.org/officeDocument/2006/relationships/slideLayout" Target="/ppt/slideLayouts/slideLayout21.xml" Id="rId1" /></Relationships>
</file>

<file path=ppt/slides/_rels/slide21.xml.rels>&#65279;<?xml version="1.0" encoding="utf-8"?><Relationships xmlns="http://schemas.openxmlformats.org/package/2006/relationships"><Relationship Type="http://schemas.openxmlformats.org/officeDocument/2006/relationships/notesSlide" Target="/ppt/notesSlides/notesSlide21.xml" Id="rId2" /><Relationship Type="http://schemas.openxmlformats.org/officeDocument/2006/relationships/slideLayout" Target="/ppt/slideLayouts/slideLayout22.xml" Id="rId1" /></Relationships>
</file>

<file path=ppt/slides/_rels/slide22.xml.rels>&#65279;<?xml version="1.0" encoding="utf-8"?><Relationships xmlns="http://schemas.openxmlformats.org/package/2006/relationships"><Relationship Type="http://schemas.openxmlformats.org/officeDocument/2006/relationships/image" Target="/ppt/media/image21.svg" Id="rId8" /><Relationship Type="http://schemas.openxmlformats.org/officeDocument/2006/relationships/image" Target="/ppt/media/image26.png" Id="rId13" /><Relationship Type="http://schemas.openxmlformats.org/officeDocument/2006/relationships/image" Target="/ppt/media/image16.png" Id="rId3" /><Relationship Type="http://schemas.openxmlformats.org/officeDocument/2006/relationships/image" Target="/ppt/media/image20.png" Id="rId7" /><Relationship Type="http://schemas.openxmlformats.org/officeDocument/2006/relationships/image" Target="/ppt/media/image25.svg" Id="rId12" /><Relationship Type="http://schemas.openxmlformats.org/officeDocument/2006/relationships/notesSlide" Target="/ppt/notesSlides/notesSlide22.xml" Id="rId2" /><Relationship Type="http://schemas.openxmlformats.org/officeDocument/2006/relationships/image" Target="/ppt/media/image29.svg" Id="rId16" /><Relationship Type="http://schemas.openxmlformats.org/officeDocument/2006/relationships/slideLayout" Target="/ppt/slideLayouts/slideLayout23.xml" Id="rId1" /><Relationship Type="http://schemas.openxmlformats.org/officeDocument/2006/relationships/image" Target="/ppt/media/image19.svg" Id="rId6" /><Relationship Type="http://schemas.openxmlformats.org/officeDocument/2006/relationships/image" Target="/ppt/media/image24.png" Id="rId11" /><Relationship Type="http://schemas.openxmlformats.org/officeDocument/2006/relationships/image" Target="/ppt/media/image18.png" Id="rId5" /><Relationship Type="http://schemas.openxmlformats.org/officeDocument/2006/relationships/image" Target="/ppt/media/image28.png" Id="rId15" /><Relationship Type="http://schemas.openxmlformats.org/officeDocument/2006/relationships/image" Target="/ppt/media/image23.svg" Id="rId10" /><Relationship Type="http://schemas.openxmlformats.org/officeDocument/2006/relationships/image" Target="/ppt/media/image17.svg" Id="rId4" /><Relationship Type="http://schemas.openxmlformats.org/officeDocument/2006/relationships/image" Target="/ppt/media/image22.png" Id="rId9" /><Relationship Type="http://schemas.openxmlformats.org/officeDocument/2006/relationships/image" Target="/ppt/media/image27.svg" Id="rId14" /></Relationships>
</file>

<file path=ppt/slides/_rels/slide23.xml.rels>&#65279;<?xml version="1.0" encoding="utf-8"?><Relationships xmlns="http://schemas.openxmlformats.org/package/2006/relationships"><Relationship Type="http://schemas.openxmlformats.org/officeDocument/2006/relationships/notesSlide" Target="/ppt/notesSlides/notesSlide23.xml" Id="rId2" /><Relationship Type="http://schemas.openxmlformats.org/officeDocument/2006/relationships/slideLayout" Target="/ppt/slideLayouts/slideLayout24.xml" Id="rId1" /></Relationships>
</file>

<file path=ppt/slides/_rels/slide24.xml.rels>&#65279;<?xml version="1.0" encoding="utf-8"?><Relationships xmlns="http://schemas.openxmlformats.org/package/2006/relationships"><Relationship Type="http://schemas.openxmlformats.org/officeDocument/2006/relationships/image" Target="/ppt/media/image30.png" Id="rId3" /><Relationship Type="http://schemas.openxmlformats.org/officeDocument/2006/relationships/notesSlide" Target="/ppt/notesSlides/notesSlide24.xml" Id="rId2" /><Relationship Type="http://schemas.openxmlformats.org/officeDocument/2006/relationships/slideLayout" Target="/ppt/slideLayouts/slideLayout25.xml" Id="rId1" /></Relationships>
</file>

<file path=ppt/slides/_rels/slide25.xml.rels>&#65279;<?xml version="1.0" encoding="utf-8"?><Relationships xmlns="http://schemas.openxmlformats.org/package/2006/relationships"><Relationship Type="http://schemas.openxmlformats.org/officeDocument/2006/relationships/notesSlide" Target="/ppt/notesSlides/notesSlide25.xml" Id="rId2" /><Relationship Type="http://schemas.openxmlformats.org/officeDocument/2006/relationships/slideLayout" Target="/ppt/slideLayouts/slideLayout26.xml" Id="rId1" /></Relationships>
</file>

<file path=ppt/slides/_rels/slide26.xml.rels>&#65279;<?xml version="1.0" encoding="utf-8"?><Relationships xmlns="http://schemas.openxmlformats.org/package/2006/relationships"><Relationship Type="http://schemas.openxmlformats.org/officeDocument/2006/relationships/image" Target="/ppt/media/image31.png" Id="rId3" /><Relationship Type="http://schemas.openxmlformats.org/officeDocument/2006/relationships/notesSlide" Target="/ppt/notesSlides/notesSlide26.xml" Id="rId2" /><Relationship Type="http://schemas.openxmlformats.org/officeDocument/2006/relationships/slideLayout" Target="/ppt/slideLayouts/slideLayout27.xml" Id="rId1" /><Relationship Type="http://schemas.openxmlformats.org/officeDocument/2006/relationships/image" Target="/ppt/media/image32.svg" Id="rId4" /></Relationships>
</file>

<file path=ppt/slides/_rels/slide27.xml.rels>&#65279;<?xml version="1.0" encoding="utf-8"?><Relationships xmlns="http://schemas.openxmlformats.org/package/2006/relationships"><Relationship Type="http://schemas.openxmlformats.org/officeDocument/2006/relationships/image" Target="/ppt/media/image33.png" Id="rId3" /><Relationship Type="http://schemas.openxmlformats.org/officeDocument/2006/relationships/notesSlide" Target="/ppt/notesSlides/notesSlide27.xml" Id="rId2" /><Relationship Type="http://schemas.openxmlformats.org/officeDocument/2006/relationships/slideLayout" Target="/ppt/slideLayouts/slideLayout28.xml" Id="rId1" /><Relationship Type="http://schemas.openxmlformats.org/officeDocument/2006/relationships/image" Target="/ppt/media/image36.svg" Id="rId6" /><Relationship Type="http://schemas.openxmlformats.org/officeDocument/2006/relationships/image" Target="/ppt/media/image35.png" Id="rId5" /><Relationship Type="http://schemas.openxmlformats.org/officeDocument/2006/relationships/image" Target="/ppt/media/image34.svg" Id="rId4" /></Relationships>
</file>

<file path=ppt/slides/_rels/slide28.xml.rels>&#65279;<?xml version="1.0" encoding="utf-8"?><Relationships xmlns="http://schemas.openxmlformats.org/package/2006/relationships"><Relationship Type="http://schemas.openxmlformats.org/officeDocument/2006/relationships/image" Target="/ppt/media/image37.png" Id="rId3" /><Relationship Type="http://schemas.openxmlformats.org/officeDocument/2006/relationships/notesSlide" Target="/ppt/notesSlides/notesSlide28.xml" Id="rId2" /><Relationship Type="http://schemas.openxmlformats.org/officeDocument/2006/relationships/slideLayout" Target="/ppt/slideLayouts/slideLayout29.xml" Id="rId1" /></Relationships>
</file>

<file path=ppt/slides/_rels/slide29.xml.rels>&#65279;<?xml version="1.0" encoding="utf-8"?><Relationships xmlns="http://schemas.openxmlformats.org/package/2006/relationships"><Relationship Type="http://schemas.openxmlformats.org/officeDocument/2006/relationships/image" Target="/ppt/media/image38.png" Id="rId3" /><Relationship Type="http://schemas.openxmlformats.org/officeDocument/2006/relationships/notesSlide" Target="/ppt/notesSlides/notesSlide29.xml" Id="rId2" /><Relationship Type="http://schemas.openxmlformats.org/officeDocument/2006/relationships/slideLayout" Target="/ppt/slideLayouts/slideLayout30.xml" Id="rId1" /></Relationships>
</file>

<file path=ppt/slides/_rels/slide3.xml.rels>&#65279;<?xml version="1.0" encoding="utf-8"?><Relationships xmlns="http://schemas.openxmlformats.org/package/2006/relationships"><Relationship Type="http://schemas.openxmlformats.org/officeDocument/2006/relationships/notesSlide" Target="/ppt/notesSlides/notesSlide3.xml" Id="rId2" /><Relationship Type="http://schemas.openxmlformats.org/officeDocument/2006/relationships/slideLayout" Target="/ppt/slideLayouts/slideLayout4.xml" Id="rId1" /></Relationships>
</file>

<file path=ppt/slides/_rels/slide30.xml.rels>&#65279;<?xml version="1.0" encoding="utf-8"?><Relationships xmlns="http://schemas.openxmlformats.org/package/2006/relationships"><Relationship Type="http://schemas.openxmlformats.org/officeDocument/2006/relationships/image" Target="/ppt/media/image39.png" Id="rId3" /><Relationship Type="http://schemas.openxmlformats.org/officeDocument/2006/relationships/notesSlide" Target="/ppt/notesSlides/notesSlide30.xml" Id="rId2" /><Relationship Type="http://schemas.openxmlformats.org/officeDocument/2006/relationships/slideLayout" Target="/ppt/slideLayouts/slideLayout31.xml" Id="rId1" /></Relationships>
</file>

<file path=ppt/slides/_rels/slide31.xml.rels>&#65279;<?xml version="1.0" encoding="utf-8"?><Relationships xmlns="http://schemas.openxmlformats.org/package/2006/relationships"><Relationship Type="http://schemas.openxmlformats.org/officeDocument/2006/relationships/notesSlide" Target="/ppt/notesSlides/notesSlide31.xml" Id="rId2" /><Relationship Type="http://schemas.openxmlformats.org/officeDocument/2006/relationships/slideLayout" Target="/ppt/slideLayouts/slideLayout32.xml" Id="rId1" /></Relationships>
</file>

<file path=ppt/slides/_rels/slide32.xml.rels>&#65279;<?xml version="1.0" encoding="utf-8"?><Relationships xmlns="http://schemas.openxmlformats.org/package/2006/relationships"><Relationship Type="http://schemas.openxmlformats.org/officeDocument/2006/relationships/image" Target="/ppt/media/image40.png" Id="rId3" /><Relationship Type="http://schemas.openxmlformats.org/officeDocument/2006/relationships/notesSlide" Target="/ppt/notesSlides/notesSlide32.xml" Id="rId2" /><Relationship Type="http://schemas.openxmlformats.org/officeDocument/2006/relationships/slideLayout" Target="/ppt/slideLayouts/slideLayout33.xml" Id="rId1" /></Relationships>
</file>

<file path=ppt/slides/_rels/slide33.xml.rels>&#65279;<?xml version="1.0" encoding="utf-8"?><Relationships xmlns="http://schemas.openxmlformats.org/package/2006/relationships"><Relationship Type="http://schemas.openxmlformats.org/officeDocument/2006/relationships/image" Target="/ppt/media/image46.svg" Id="rId8" /><Relationship Type="http://schemas.openxmlformats.org/officeDocument/2006/relationships/image" Target="/ppt/media/image51.png" Id="rId13" /><Relationship Type="http://schemas.openxmlformats.org/officeDocument/2006/relationships/image" Target="/ppt/media/image41.png" Id="rId3" /><Relationship Type="http://schemas.openxmlformats.org/officeDocument/2006/relationships/image" Target="/ppt/media/image45.png" Id="rId7" /><Relationship Type="http://schemas.openxmlformats.org/officeDocument/2006/relationships/image" Target="/ppt/media/image50.png" Id="rId12" /><Relationship Type="http://schemas.openxmlformats.org/officeDocument/2006/relationships/notesSlide" Target="/ppt/notesSlides/notesSlide33.xml" Id="rId2" /><Relationship Type="http://schemas.openxmlformats.org/officeDocument/2006/relationships/slideLayout" Target="/ppt/slideLayouts/slideLayout34.xml" Id="rId1" /><Relationship Type="http://schemas.openxmlformats.org/officeDocument/2006/relationships/image" Target="/ppt/media/image44.png" Id="rId6" /><Relationship Type="http://schemas.openxmlformats.org/officeDocument/2006/relationships/image" Target="/ppt/media/image49.svg" Id="rId11" /><Relationship Type="http://schemas.openxmlformats.org/officeDocument/2006/relationships/image" Target="/ppt/media/image43.svg" Id="rId5" /><Relationship Type="http://schemas.openxmlformats.org/officeDocument/2006/relationships/image" Target="/ppt/media/image48.png" Id="rId10" /><Relationship Type="http://schemas.openxmlformats.org/officeDocument/2006/relationships/image" Target="/ppt/media/image42.png" Id="rId4" /><Relationship Type="http://schemas.openxmlformats.org/officeDocument/2006/relationships/image" Target="/ppt/media/image47.png" Id="rId9" /><Relationship Type="http://schemas.openxmlformats.org/officeDocument/2006/relationships/image" Target="/ppt/media/image52.svg" Id="rId14" /></Relationships>
</file>

<file path=ppt/slides/_rels/slide34.xml.rels>&#65279;<?xml version="1.0" encoding="utf-8"?><Relationships xmlns="http://schemas.openxmlformats.org/package/2006/relationships"><Relationship Type="http://schemas.openxmlformats.org/officeDocument/2006/relationships/notesSlide" Target="/ppt/notesSlides/notesSlide34.xml" Id="rId2" /><Relationship Type="http://schemas.openxmlformats.org/officeDocument/2006/relationships/slideLayout" Target="/ppt/slideLayouts/slideLayout35.xml" Id="rId1" /></Relationships>
</file>

<file path=ppt/slides/_rels/slide35.xml.rels>&#65279;<?xml version="1.0" encoding="utf-8"?><Relationships xmlns="http://schemas.openxmlformats.org/package/2006/relationships"><Relationship Type="http://schemas.openxmlformats.org/officeDocument/2006/relationships/image" Target="/ppt/media/image53.png" Id="rId3" /><Relationship Type="http://schemas.openxmlformats.org/officeDocument/2006/relationships/notesSlide" Target="/ppt/notesSlides/notesSlide35.xml" Id="rId2" /><Relationship Type="http://schemas.openxmlformats.org/officeDocument/2006/relationships/slideLayout" Target="/ppt/slideLayouts/slideLayout36.xml" Id="rId1" /></Relationships>
</file>

<file path=ppt/slides/_rels/slide36.xml.rels>&#65279;<?xml version="1.0" encoding="utf-8"?><Relationships xmlns="http://schemas.openxmlformats.org/package/2006/relationships"><Relationship Type="http://schemas.openxmlformats.org/officeDocument/2006/relationships/image" Target="/ppt/media/image54.png" Id="rId3" /><Relationship Type="http://schemas.openxmlformats.org/officeDocument/2006/relationships/notesSlide" Target="/ppt/notesSlides/notesSlide36.xml" Id="rId2" /><Relationship Type="http://schemas.openxmlformats.org/officeDocument/2006/relationships/slideLayout" Target="/ppt/slideLayouts/slideLayout37.xml" Id="rId1" /></Relationships>
</file>

<file path=ppt/slides/_rels/slide37.xml.rels>&#65279;<?xml version="1.0" encoding="utf-8"?><Relationships xmlns="http://schemas.openxmlformats.org/package/2006/relationships"><Relationship Type="http://schemas.openxmlformats.org/officeDocument/2006/relationships/image" Target="/ppt/media/image55.png" Id="rId3" /><Relationship Type="http://schemas.openxmlformats.org/officeDocument/2006/relationships/notesSlide" Target="/ppt/notesSlides/notesSlide37.xml" Id="rId2" /><Relationship Type="http://schemas.openxmlformats.org/officeDocument/2006/relationships/slideLayout" Target="/ppt/slideLayouts/slideLayout38.xml" Id="rId1" /></Relationships>
</file>

<file path=ppt/slides/_rels/slide38.xml.rels>&#65279;<?xml version="1.0" encoding="utf-8"?><Relationships xmlns="http://schemas.openxmlformats.org/package/2006/relationships"><Relationship Type="http://schemas.openxmlformats.org/officeDocument/2006/relationships/notesSlide" Target="/ppt/notesSlides/notesSlide38.xml" Id="rId2" /><Relationship Type="http://schemas.openxmlformats.org/officeDocument/2006/relationships/slideLayout" Target="/ppt/slideLayouts/slideLayout39.xml" Id="rId1" /></Relationships>
</file>

<file path=ppt/slides/_rels/slide39.xml.rels>&#65279;<?xml version="1.0" encoding="utf-8"?><Relationships xmlns="http://schemas.openxmlformats.org/package/2006/relationships"><Relationship Type="http://schemas.openxmlformats.org/officeDocument/2006/relationships/image" Target="/ppt/media/image56.png" Id="rId3" /><Relationship Type="http://schemas.openxmlformats.org/officeDocument/2006/relationships/notesSlide" Target="/ppt/notesSlides/notesSlide39.xml" Id="rId2" /><Relationship Type="http://schemas.openxmlformats.org/officeDocument/2006/relationships/slideLayout" Target="/ppt/slideLayouts/slideLayout40.xml" Id="rId1" /></Relationships>
</file>

<file path=ppt/slides/_rels/slide4.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notesSlide" Target="/ppt/notesSlides/notesSlide4.xml" Id="rId2" /><Relationship Type="http://schemas.openxmlformats.org/officeDocument/2006/relationships/slideLayout" Target="/ppt/slideLayouts/slideLayout5.xml" Id="rId1" /></Relationships>
</file>

<file path=ppt/slides/_rels/slide40.xml.rels>&#65279;<?xml version="1.0" encoding="utf-8"?><Relationships xmlns="http://schemas.openxmlformats.org/package/2006/relationships"><Relationship Type="http://schemas.openxmlformats.org/officeDocument/2006/relationships/image" Target="/ppt/media/image62.svg" Id="rId8" /><Relationship Type="http://schemas.openxmlformats.org/officeDocument/2006/relationships/image" Target="/ppt/media/image57.png" Id="rId3" /><Relationship Type="http://schemas.openxmlformats.org/officeDocument/2006/relationships/image" Target="/ppt/media/image61.png" Id="rId7" /><Relationship Type="http://schemas.openxmlformats.org/officeDocument/2006/relationships/notesSlide" Target="/ppt/notesSlides/notesSlide40.xml" Id="rId2" /><Relationship Type="http://schemas.openxmlformats.org/officeDocument/2006/relationships/slideLayout" Target="/ppt/slideLayouts/slideLayout41.xml" Id="rId1" /><Relationship Type="http://schemas.openxmlformats.org/officeDocument/2006/relationships/image" Target="/ppt/media/image60.svg" Id="rId6" /><Relationship Type="http://schemas.openxmlformats.org/officeDocument/2006/relationships/image" Target="/ppt/media/image59.png" Id="rId5" /><Relationship Type="http://schemas.openxmlformats.org/officeDocument/2006/relationships/image" Target="/ppt/media/image64.svg" Id="rId10" /><Relationship Type="http://schemas.openxmlformats.org/officeDocument/2006/relationships/image" Target="/ppt/media/image58.svg" Id="rId4" /><Relationship Type="http://schemas.openxmlformats.org/officeDocument/2006/relationships/image" Target="/ppt/media/image63.png" Id="rId9" /></Relationships>
</file>

<file path=ppt/slides/_rels/slide41.xml.rels>&#65279;<?xml version="1.0" encoding="utf-8"?><Relationships xmlns="http://schemas.openxmlformats.org/package/2006/relationships"><Relationship Type="http://schemas.openxmlformats.org/officeDocument/2006/relationships/image" Target="/ppt/media/image65.png" Id="rId3" /><Relationship Type="http://schemas.openxmlformats.org/officeDocument/2006/relationships/notesSlide" Target="/ppt/notesSlides/notesSlide41.xml" Id="rId2" /><Relationship Type="http://schemas.openxmlformats.org/officeDocument/2006/relationships/slideLayout" Target="/ppt/slideLayouts/slideLayout42.xml" Id="rId1" /><Relationship Type="http://schemas.openxmlformats.org/officeDocument/2006/relationships/image" Target="/ppt/media/image66.svg" Id="rId4" /></Relationships>
</file>

<file path=ppt/slides/_rels/slide42.xml.rels>&#65279;<?xml version="1.0" encoding="utf-8"?><Relationships xmlns="http://schemas.openxmlformats.org/package/2006/relationships"><Relationship Type="http://schemas.openxmlformats.org/officeDocument/2006/relationships/image" Target="/ppt/media/image67.png" Id="rId3" /><Relationship Type="http://schemas.openxmlformats.org/officeDocument/2006/relationships/notesSlide" Target="/ppt/notesSlides/notesSlide42.xml" Id="rId2" /><Relationship Type="http://schemas.openxmlformats.org/officeDocument/2006/relationships/slideLayout" Target="/ppt/slideLayouts/slideLayout43.xml" Id="rId1" /></Relationships>
</file>

<file path=ppt/slides/_rels/slide43.xml.rels>&#65279;<?xml version="1.0" encoding="utf-8"?><Relationships xmlns="http://schemas.openxmlformats.org/package/2006/relationships"><Relationship Type="http://schemas.openxmlformats.org/officeDocument/2006/relationships/notesSlide" Target="/ppt/notesSlides/notesSlide43.xml" Id="rId2" /><Relationship Type="http://schemas.openxmlformats.org/officeDocument/2006/relationships/slideLayout" Target="/ppt/slideLayouts/slideLayout44.xml" Id="rId1" /></Relationships>
</file>

<file path=ppt/slides/_rels/slide44.xml.rels>&#65279;<?xml version="1.0" encoding="utf-8"?><Relationships xmlns="http://schemas.openxmlformats.org/package/2006/relationships"><Relationship Type="http://schemas.openxmlformats.org/officeDocument/2006/relationships/image" Target="/ppt/media/image68.png" Id="rId3" /><Relationship Type="http://schemas.openxmlformats.org/officeDocument/2006/relationships/notesSlide" Target="/ppt/notesSlides/notesSlide44.xml" Id="rId2" /><Relationship Type="http://schemas.openxmlformats.org/officeDocument/2006/relationships/slideLayout" Target="/ppt/slideLayouts/slideLayout45.xml" Id="rId1" /></Relationships>
</file>

<file path=ppt/slides/_rels/slide45.xml.rels>&#65279;<?xml version="1.0" encoding="utf-8"?><Relationships xmlns="http://schemas.openxmlformats.org/package/2006/relationships"><Relationship Type="http://schemas.openxmlformats.org/officeDocument/2006/relationships/notesSlide" Target="/ppt/notesSlides/notesSlide45.xml" Id="rId2" /><Relationship Type="http://schemas.openxmlformats.org/officeDocument/2006/relationships/slideLayout" Target="/ppt/slideLayouts/slideLayout46.xml" Id="rId1" /></Relationships>
</file>

<file path=ppt/slides/_rels/slide46.xml.rels>&#65279;<?xml version="1.0" encoding="utf-8"?><Relationships xmlns="http://schemas.openxmlformats.org/package/2006/relationships"><Relationship Type="http://schemas.openxmlformats.org/officeDocument/2006/relationships/notesSlide" Target="/ppt/notesSlides/notesSlide46.xml" Id="rId2" /><Relationship Type="http://schemas.openxmlformats.org/officeDocument/2006/relationships/slideLayout" Target="/ppt/slideLayouts/slideLayout47.xml" Id="rId1" /></Relationships>
</file>

<file path=ppt/slides/_rels/slide47.xml.rels>&#65279;<?xml version="1.0" encoding="utf-8"?><Relationships xmlns="http://schemas.openxmlformats.org/package/2006/relationships"><Relationship Type="http://schemas.openxmlformats.org/officeDocument/2006/relationships/image" Target="/ppt/media/image69.png" Id="rId3" /><Relationship Type="http://schemas.openxmlformats.org/officeDocument/2006/relationships/notesSlide" Target="/ppt/notesSlides/notesSlide47.xml" Id="rId2" /><Relationship Type="http://schemas.openxmlformats.org/officeDocument/2006/relationships/slideLayout" Target="/ppt/slideLayouts/slideLayout48.xml" Id="rId1" /></Relationships>
</file>

<file path=ppt/slides/_rels/slide48.xml.rels>&#65279;<?xml version="1.0" encoding="utf-8"?><Relationships xmlns="http://schemas.openxmlformats.org/package/2006/relationships"><Relationship Type="http://schemas.openxmlformats.org/officeDocument/2006/relationships/notesSlide" Target="/ppt/notesSlides/notesSlide48.xml" Id="rId2" /><Relationship Type="http://schemas.openxmlformats.org/officeDocument/2006/relationships/slideLayout" Target="/ppt/slideLayouts/slideLayout49.xml" Id="rId1" /></Relationships>
</file>

<file path=ppt/slides/_rels/slide49.xml.rels>&#65279;<?xml version="1.0" encoding="utf-8"?><Relationships xmlns="http://schemas.openxmlformats.org/package/2006/relationships"><Relationship Type="http://schemas.openxmlformats.org/officeDocument/2006/relationships/image" Target="/ppt/media/image70.png" Id="rId3" /><Relationship Type="http://schemas.openxmlformats.org/officeDocument/2006/relationships/notesSlide" Target="/ppt/notesSlides/notesSlide49.xml" Id="rId2" /><Relationship Type="http://schemas.openxmlformats.org/officeDocument/2006/relationships/slideLayout" Target="/ppt/slideLayouts/slideLayout50.xml" Id="rId1" /></Relationships>
</file>

<file path=ppt/slides/_rels/slide5.xml.rels>&#65279;<?xml version="1.0" encoding="utf-8"?><Relationships xmlns="http://schemas.openxmlformats.org/package/2006/relationships"><Relationship Type="http://schemas.openxmlformats.org/officeDocument/2006/relationships/notesSlide" Target="/ppt/notesSlides/notesSlide5.xml" Id="rId2" /><Relationship Type="http://schemas.openxmlformats.org/officeDocument/2006/relationships/slideLayout" Target="/ppt/slideLayouts/slideLayout6.xml" Id="rId1" /></Relationships>
</file>

<file path=ppt/slides/_rels/slide50.xml.rels>&#65279;<?xml version="1.0" encoding="utf-8"?><Relationships xmlns="http://schemas.openxmlformats.org/package/2006/relationships"><Relationship Type="http://schemas.openxmlformats.org/officeDocument/2006/relationships/image" Target="/ppt/media/image76.svg" Id="rId8" /><Relationship Type="http://schemas.openxmlformats.org/officeDocument/2006/relationships/image" Target="/ppt/media/image81.png" Id="rId13" /><Relationship Type="http://schemas.openxmlformats.org/officeDocument/2006/relationships/image" Target="/ppt/media/image71.png" Id="rId3" /><Relationship Type="http://schemas.openxmlformats.org/officeDocument/2006/relationships/image" Target="/ppt/media/image75.png" Id="rId7" /><Relationship Type="http://schemas.openxmlformats.org/officeDocument/2006/relationships/image" Target="/ppt/media/image80.svg" Id="rId12" /><Relationship Type="http://schemas.openxmlformats.org/officeDocument/2006/relationships/notesSlide" Target="/ppt/notesSlides/notesSlide50.xml" Id="rId2" /><Relationship Type="http://schemas.openxmlformats.org/officeDocument/2006/relationships/slideLayout" Target="/ppt/slideLayouts/slideLayout51.xml" Id="rId1" /><Relationship Type="http://schemas.openxmlformats.org/officeDocument/2006/relationships/image" Target="/ppt/media/image74.svg" Id="rId6" /><Relationship Type="http://schemas.openxmlformats.org/officeDocument/2006/relationships/image" Target="/ppt/media/image79.png" Id="rId11" /><Relationship Type="http://schemas.openxmlformats.org/officeDocument/2006/relationships/image" Target="/ppt/media/image73.png" Id="rId5" /><Relationship Type="http://schemas.openxmlformats.org/officeDocument/2006/relationships/image" Target="/ppt/media/image78.svg" Id="rId10" /><Relationship Type="http://schemas.openxmlformats.org/officeDocument/2006/relationships/image" Target="/ppt/media/image72.svg" Id="rId4" /><Relationship Type="http://schemas.openxmlformats.org/officeDocument/2006/relationships/image" Target="/ppt/media/image77.png" Id="rId9" /><Relationship Type="http://schemas.openxmlformats.org/officeDocument/2006/relationships/image" Target="/ppt/media/image82.svg" Id="rId14" /></Relationships>
</file>

<file path=ppt/slides/_rels/slide51.xml.rels>&#65279;<?xml version="1.0" encoding="utf-8"?><Relationships xmlns="http://schemas.openxmlformats.org/package/2006/relationships"><Relationship Type="http://schemas.openxmlformats.org/officeDocument/2006/relationships/image" Target="/ppt/media/image83.png" Id="rId3" /><Relationship Type="http://schemas.openxmlformats.org/officeDocument/2006/relationships/notesSlide" Target="/ppt/notesSlides/notesSlide51.xml" Id="rId2" /><Relationship Type="http://schemas.openxmlformats.org/officeDocument/2006/relationships/slideLayout" Target="/ppt/slideLayouts/slideLayout52.xml" Id="rId1" /></Relationships>
</file>

<file path=ppt/slides/_rels/slide52.xml.rels>&#65279;<?xml version="1.0" encoding="utf-8"?><Relationships xmlns="http://schemas.openxmlformats.org/package/2006/relationships"><Relationship Type="http://schemas.openxmlformats.org/officeDocument/2006/relationships/image" Target="/ppt/media/image84.png" Id="rId3" /><Relationship Type="http://schemas.openxmlformats.org/officeDocument/2006/relationships/notesSlide" Target="/ppt/notesSlides/notesSlide52.xml" Id="rId2" /><Relationship Type="http://schemas.openxmlformats.org/officeDocument/2006/relationships/slideLayout" Target="/ppt/slideLayouts/slideLayout53.xml" Id="rId1" /></Relationships>
</file>

<file path=ppt/slides/_rels/slide53.xml.rels>&#65279;<?xml version="1.0" encoding="utf-8"?><Relationships xmlns="http://schemas.openxmlformats.org/package/2006/relationships"><Relationship Type="http://schemas.openxmlformats.org/officeDocument/2006/relationships/image" Target="/ppt/media/image85.png" Id="rId3" /><Relationship Type="http://schemas.openxmlformats.org/officeDocument/2006/relationships/notesSlide" Target="/ppt/notesSlides/notesSlide53.xml" Id="rId2" /><Relationship Type="http://schemas.openxmlformats.org/officeDocument/2006/relationships/slideLayout" Target="/ppt/slideLayouts/slideLayout54.xml" Id="rId1" /></Relationships>
</file>

<file path=ppt/slides/_rels/slide54.xml.rels>&#65279;<?xml version="1.0" encoding="utf-8"?><Relationships xmlns="http://schemas.openxmlformats.org/package/2006/relationships"><Relationship Type="http://schemas.openxmlformats.org/officeDocument/2006/relationships/notesSlide" Target="/ppt/notesSlides/notesSlide54.xml" Id="rId2" /><Relationship Type="http://schemas.openxmlformats.org/officeDocument/2006/relationships/slideLayout" Target="/ppt/slideLayouts/slideLayout55.xml" Id="rId1" /></Relationships>
</file>

<file path=ppt/slides/_rels/slide55.xml.rels>&#65279;<?xml version="1.0" encoding="utf-8"?><Relationships xmlns="http://schemas.openxmlformats.org/package/2006/relationships"><Relationship Type="http://schemas.openxmlformats.org/officeDocument/2006/relationships/image" Target="/ppt/media/image86.png" Id="rId3" /><Relationship Type="http://schemas.openxmlformats.org/officeDocument/2006/relationships/notesSlide" Target="/ppt/notesSlides/notesSlide55.xml" Id="rId2" /><Relationship Type="http://schemas.openxmlformats.org/officeDocument/2006/relationships/slideLayout" Target="/ppt/slideLayouts/slideLayout56.xml" Id="rId1" /><Relationship Type="http://schemas.openxmlformats.org/officeDocument/2006/relationships/image" Target="/ppt/media/image88.png" Id="rId5" /><Relationship Type="http://schemas.openxmlformats.org/officeDocument/2006/relationships/image" Target="/ppt/media/image87.png" Id="rId4" /></Relationships>
</file>

<file path=ppt/slides/_rels/slide56.xml.rels>&#65279;<?xml version="1.0" encoding="utf-8"?><Relationships xmlns="http://schemas.openxmlformats.org/package/2006/relationships"><Relationship Type="http://schemas.openxmlformats.org/officeDocument/2006/relationships/image" Target="/ppt/media/image94.svg" Id="rId8" /><Relationship Type="http://schemas.openxmlformats.org/officeDocument/2006/relationships/image" Target="/ppt/media/image89.png" Id="rId3" /><Relationship Type="http://schemas.openxmlformats.org/officeDocument/2006/relationships/image" Target="/ppt/media/image93.png" Id="rId7" /><Relationship Type="http://schemas.openxmlformats.org/officeDocument/2006/relationships/image" Target="/ppt/media/image98.svg" Id="rId12" /><Relationship Type="http://schemas.openxmlformats.org/officeDocument/2006/relationships/notesSlide" Target="/ppt/notesSlides/notesSlide56.xml" Id="rId2" /><Relationship Type="http://schemas.openxmlformats.org/officeDocument/2006/relationships/slideLayout" Target="/ppt/slideLayouts/slideLayout57.xml" Id="rId1" /><Relationship Type="http://schemas.openxmlformats.org/officeDocument/2006/relationships/image" Target="/ppt/media/image92.svg" Id="rId6" /><Relationship Type="http://schemas.openxmlformats.org/officeDocument/2006/relationships/image" Target="/ppt/media/image97.png" Id="rId11" /><Relationship Type="http://schemas.openxmlformats.org/officeDocument/2006/relationships/image" Target="/ppt/media/image91.png" Id="rId5" /><Relationship Type="http://schemas.openxmlformats.org/officeDocument/2006/relationships/image" Target="/ppt/media/image96.svg" Id="rId10" /><Relationship Type="http://schemas.openxmlformats.org/officeDocument/2006/relationships/image" Target="/ppt/media/image90.svg" Id="rId4" /><Relationship Type="http://schemas.openxmlformats.org/officeDocument/2006/relationships/image" Target="/ppt/media/image95.png" Id="rId9" /></Relationships>
</file>

<file path=ppt/slides/_rels/slide57.xml.rels>&#65279;<?xml version="1.0" encoding="utf-8"?><Relationships xmlns="http://schemas.openxmlformats.org/package/2006/relationships"><Relationship Type="http://schemas.openxmlformats.org/officeDocument/2006/relationships/image" Target="/ppt/media/image99.png" Id="rId3" /><Relationship Type="http://schemas.openxmlformats.org/officeDocument/2006/relationships/notesSlide" Target="/ppt/notesSlides/notesSlide57.xml" Id="rId2" /><Relationship Type="http://schemas.openxmlformats.org/officeDocument/2006/relationships/slideLayout" Target="/ppt/slideLayouts/slideLayout58.xml" Id="rId1" /></Relationships>
</file>

<file path=ppt/slides/_rels/slide6.xml.rels>&#65279;<?xml version="1.0" encoding="utf-8"?><Relationships xmlns="http://schemas.openxmlformats.org/package/2006/relationships"><Relationship Type="http://schemas.openxmlformats.org/officeDocument/2006/relationships/notesSlide" Target="/ppt/notesSlides/notesSlide6.xml" Id="rId2" /><Relationship Type="http://schemas.openxmlformats.org/officeDocument/2006/relationships/slideLayout" Target="/ppt/slideLayouts/slideLayout7.xml" Id="rId1" /></Relationships>
</file>

<file path=ppt/slides/_rels/slide7.xml.rels>&#65279;<?xml version="1.0" encoding="utf-8"?><Relationships xmlns="http://schemas.openxmlformats.org/package/2006/relationships"><Relationship Type="http://schemas.openxmlformats.org/officeDocument/2006/relationships/notesSlide" Target="/ppt/notesSlides/notesSlide7.xml" Id="rId2" /><Relationship Type="http://schemas.openxmlformats.org/officeDocument/2006/relationships/slideLayout" Target="/ppt/slideLayouts/slideLayout8.xml" Id="rId1" /></Relationships>
</file>

<file path=ppt/slides/_rels/slide8.xml.rels>&#65279;<?xml version="1.0" encoding="utf-8"?><Relationships xmlns="http://schemas.openxmlformats.org/package/2006/relationships"><Relationship Type="http://schemas.openxmlformats.org/officeDocument/2006/relationships/image" Target="/ppt/media/image6.png" Id="rId3" /><Relationship Type="http://schemas.openxmlformats.org/officeDocument/2006/relationships/notesSlide" Target="/ppt/notesSlides/notesSlide8.xml" Id="rId2" /><Relationship Type="http://schemas.openxmlformats.org/officeDocument/2006/relationships/slideLayout" Target="/ppt/slideLayouts/slideLayout9.xml" Id="rId1" /></Relationships>
</file>

<file path=ppt/slides/_rels/slide9.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notesSlide" Target="/ppt/notesSlides/notesSlide9.xml" Id="rId2" /><Relationship Type="http://schemas.openxmlformats.org/officeDocument/2006/relationships/slideLayout" Target="/ppt/slideLayouts/slideLayout10.xml" Id="rId1"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1272064"/>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Fundamental Values of the European Higher Education Area</a:t>
            </a:r>
            <a:endParaRPr lang="en-US" sz="3900" dirty="0"/>
          </a:p>
        </p:txBody>
      </p:sp>
      <p:sp>
        <p:nvSpPr>
          <p:cNvPr id="4" name="Text 1"/>
          <p:cNvSpPr/>
          <p:nvPr/>
        </p:nvSpPr>
        <p:spPr>
          <a:xfrm>
            <a:off x="6280190" y="342995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This slide deck provides key messages, current descriptions, and essential background on the fundamental values of the European Higher Education Area. </a:t>
            </a:r>
            <a:endParaRPr lang="en-US" sz="1550" dirty="0"/>
          </a:p>
        </p:txBody>
      </p:sp>
      <p:sp>
        <p:nvSpPr>
          <p:cNvPr id="5" name="Text 2"/>
          <p:cNvSpPr/>
          <p:nvPr/>
        </p:nvSpPr>
        <p:spPr>
          <a:xfrm>
            <a:off x="6280190" y="428827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is designed for the entire academic community as well policy makers: students, teachers, educational leaders, policy makers, consultants, and anybody with an interest in the EHEA. </a:t>
            </a:r>
            <a:endParaRPr lang="en-US" sz="1550" dirty="0"/>
          </a:p>
        </p:txBody>
      </p:sp>
      <p:sp>
        <p:nvSpPr>
          <p:cNvPr id="6" name="Text 3"/>
          <p:cNvSpPr/>
          <p:nvPr/>
        </p:nvSpPr>
        <p:spPr>
          <a:xfrm>
            <a:off x="6280190" y="546413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deck is fully customisable and can be adapted for various purposes, including leading professional learning, preparing talking points, and delivering presentations on fundamental values. </a:t>
            </a:r>
            <a:endParaRPr lang="en-US" sz="1550" dirty="0"/>
          </a:p>
        </p:txBody>
      </p:sp>
      <p:sp>
        <p:nvSpPr>
          <p:cNvPr id="7" name="Text 4"/>
          <p:cNvSpPr/>
          <p:nvPr/>
        </p:nvSpPr>
        <p:spPr>
          <a:xfrm>
            <a:off x="6280190" y="6639997"/>
            <a:ext cx="7556421"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Make a copy or download this presentation to edit it.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597337"/>
            <a:ext cx="5958602" cy="620078"/>
          </a:xfrm>
          <a:prstGeom prst="rect">
            <a:avLst/>
          </a:prstGeom>
          <a:noFill/>
          <a:ln/>
        </p:spPr>
        <p:txBody>
          <a:bodyPr wrap="none" lIns="0" tIns="0" rIns="0" bIns="0" rtlCol="0" anchor="t"/>
          <a:lstStyle/>
          <a:p>
            <a:pPr marL="0" indent="0" algn="l">
              <a:lnSpc>
                <a:spcPts val="4850"/>
              </a:lnSpc>
              <a:buNone/>
            </a:pPr>
            <a:r>
              <a:rPr lang="en-US" sz="3900" dirty="0">
                <a:solidFill>
                  <a:srgbClr val="B88E23"/>
                </a:solidFill>
                <a:latin typeface="Libre Baskerville" pitchFamily="34" charset="0"/>
                <a:ea typeface="Libre Baskerville" pitchFamily="34" charset="-122"/>
                <a:cs typeface="Libre Baskerville" pitchFamily="34" charset="-120"/>
              </a:rPr>
              <a:t>Institutional Autonomy</a:t>
            </a:r>
            <a:endParaRPr lang="en-US" sz="3900" dirty="0"/>
          </a:p>
        </p:txBody>
      </p:sp>
      <p:sp>
        <p:nvSpPr>
          <p:cNvPr id="4" name="Text 1"/>
          <p:cNvSpPr/>
          <p:nvPr/>
        </p:nvSpPr>
        <p:spPr>
          <a:xfrm>
            <a:off x="793790" y="1296710"/>
            <a:ext cx="3716536"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Definition (EHEA, 2024)</a:t>
            </a:r>
            <a:endParaRPr lang="en-US" sz="2300" dirty="0"/>
          </a:p>
        </p:txBody>
      </p:sp>
      <p:sp>
        <p:nvSpPr>
          <p:cNvPr id="5" name="Text 2"/>
          <p:cNvSpPr/>
          <p:nvPr/>
        </p:nvSpPr>
        <p:spPr>
          <a:xfrm>
            <a:off x="793790" y="1966436"/>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ability of institutions to set priorities in organisation, finance, staffing, and academics without undue interference.</a:t>
            </a:r>
            <a:endParaRPr lang="en-US" sz="1550" dirty="0"/>
          </a:p>
        </p:txBody>
      </p:sp>
      <p:sp>
        <p:nvSpPr>
          <p:cNvPr id="6" name="Text 3"/>
          <p:cNvSpPr/>
          <p:nvPr/>
        </p:nvSpPr>
        <p:spPr>
          <a:xfrm>
            <a:off x="793790" y="2899172"/>
            <a:ext cx="3805237"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Implications for students</a:t>
            </a:r>
            <a:endParaRPr lang="en-US" sz="2300" dirty="0"/>
          </a:p>
        </p:txBody>
      </p:sp>
      <p:sp>
        <p:nvSpPr>
          <p:cNvPr id="7" name="Text 4"/>
          <p:cNvSpPr/>
          <p:nvPr/>
        </p:nvSpPr>
        <p:spPr>
          <a:xfrm>
            <a:off x="793790" y="3568898"/>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Benefit from tailored programmes; influence decisions via governance roles.</a:t>
            </a:r>
            <a:endParaRPr lang="en-US" sz="1550" dirty="0"/>
          </a:p>
        </p:txBody>
      </p:sp>
      <p:sp>
        <p:nvSpPr>
          <p:cNvPr id="8" name="Text 5"/>
          <p:cNvSpPr/>
          <p:nvPr/>
        </p:nvSpPr>
        <p:spPr>
          <a:xfrm>
            <a:off x="793790" y="4184094"/>
            <a:ext cx="3192066"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Implications for staff</a:t>
            </a:r>
            <a:endParaRPr lang="en-US" sz="2300" dirty="0"/>
          </a:p>
        </p:txBody>
      </p:sp>
      <p:sp>
        <p:nvSpPr>
          <p:cNvPr id="9" name="Text 6"/>
          <p:cNvSpPr/>
          <p:nvPr/>
        </p:nvSpPr>
        <p:spPr>
          <a:xfrm>
            <a:off x="793790" y="4853821"/>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Manage resources freely; shape research agendas; ensure fair hiring.</a:t>
            </a:r>
            <a:endParaRPr lang="en-US" sz="1550" dirty="0"/>
          </a:p>
        </p:txBody>
      </p:sp>
      <p:sp>
        <p:nvSpPr>
          <p:cNvPr id="10" name="Text 7"/>
          <p:cNvSpPr/>
          <p:nvPr/>
        </p:nvSpPr>
        <p:spPr>
          <a:xfrm>
            <a:off x="793790" y="5469017"/>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How to uphold it</a:t>
            </a:r>
            <a:endParaRPr lang="en-US" sz="2300" dirty="0"/>
          </a:p>
        </p:txBody>
      </p:sp>
      <p:sp>
        <p:nvSpPr>
          <p:cNvPr id="11" name="Text 8"/>
          <p:cNvSpPr/>
          <p:nvPr/>
        </p:nvSpPr>
        <p:spPr>
          <a:xfrm>
            <a:off x="793790" y="613874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Engage in institutional committees; advocate against external overreach; monitor funding transparency.</a:t>
            </a:r>
            <a:endParaRPr lang="en-US" sz="1550" dirty="0"/>
          </a:p>
        </p:txBody>
      </p:sp>
      <p:sp>
        <p:nvSpPr>
          <p:cNvPr id="12" name="Text 9"/>
          <p:cNvSpPr/>
          <p:nvPr/>
        </p:nvSpPr>
        <p:spPr>
          <a:xfrm>
            <a:off x="793790" y="6997065"/>
            <a:ext cx="7556421" cy="635079"/>
          </a:xfrm>
          <a:prstGeom prst="rect">
            <a:avLst/>
          </a:prstGeom>
          <a:noFill/>
          <a:ln/>
        </p:spPr>
        <p:txBody>
          <a:bodyPr wrap="squar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Explanation:</a:t>
            </a:r>
            <a:r>
              <a:rPr lang="en-US" sz="1550" dirty="0">
                <a:solidFill>
                  <a:srgbClr val="454240"/>
                </a:solidFill>
                <a:latin typeface="DM Sans" pitchFamily="34" charset="0"/>
                <a:ea typeface="DM Sans" pitchFamily="34" charset="-122"/>
                <a:cs typeface="DM Sans" pitchFamily="34" charset="-120"/>
              </a:rPr>
              <a:t> Autonomy balances independence with accountability, allowing institutions to respond to societal needs whilst safeguarding core missions.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102893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B88E23"/>
                </a:solidFill>
                <a:latin typeface="Libre Baskerville" pitchFamily="34" charset="0"/>
                <a:ea typeface="Libre Baskerville" pitchFamily="34" charset="-122"/>
                <a:cs typeface="Libre Baskerville" pitchFamily="34" charset="-120"/>
              </a:rPr>
              <a:t>Student and Staff Participation in Governance</a:t>
            </a:r>
            <a:endParaRPr lang="en-US" sz="3900" dirty="0"/>
          </a:p>
        </p:txBody>
      </p:sp>
      <p:sp>
        <p:nvSpPr>
          <p:cNvPr id="4" name="Text 1"/>
          <p:cNvSpPr/>
          <p:nvPr/>
        </p:nvSpPr>
        <p:spPr>
          <a:xfrm>
            <a:off x="793790" y="2348389"/>
            <a:ext cx="3716536"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Definition (EHEA, 2024)</a:t>
            </a:r>
            <a:endParaRPr lang="en-US" sz="2300" dirty="0"/>
          </a:p>
        </p:txBody>
      </p:sp>
      <p:sp>
        <p:nvSpPr>
          <p:cNvPr id="5" name="Text 2"/>
          <p:cNvSpPr/>
          <p:nvPr/>
        </p:nvSpPr>
        <p:spPr>
          <a:xfrm>
            <a:off x="793790" y="3018115"/>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Right to organise, elect representatives, and contribute to all levels of higher education governance without fear.</a:t>
            </a:r>
            <a:endParaRPr lang="en-US" sz="1550" dirty="0"/>
          </a:p>
        </p:txBody>
      </p:sp>
      <p:sp>
        <p:nvSpPr>
          <p:cNvPr id="6" name="Text 3"/>
          <p:cNvSpPr/>
          <p:nvPr/>
        </p:nvSpPr>
        <p:spPr>
          <a:xfrm>
            <a:off x="793790" y="4074795"/>
            <a:ext cx="2169200" cy="620316"/>
          </a:xfrm>
          <a:prstGeom prst="rect">
            <a:avLst/>
          </a:prstGeom>
          <a:noFill/>
          <a:ln/>
        </p:spPr>
        <p:txBody>
          <a:bodyPr wrap="squar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Implications for students</a:t>
            </a:r>
            <a:endParaRPr lang="en-US" sz="1950" dirty="0"/>
          </a:p>
        </p:txBody>
      </p:sp>
      <p:sp>
        <p:nvSpPr>
          <p:cNvPr id="7" name="Text 4"/>
          <p:cNvSpPr/>
          <p:nvPr/>
        </p:nvSpPr>
        <p:spPr>
          <a:xfrm>
            <a:off x="793790" y="4893469"/>
            <a:ext cx="2169200"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Join councils; propose policy changes; ensure equitable access.</a:t>
            </a:r>
            <a:endParaRPr lang="en-US" sz="1550" dirty="0"/>
          </a:p>
        </p:txBody>
      </p:sp>
      <p:sp>
        <p:nvSpPr>
          <p:cNvPr id="8" name="Text 5"/>
          <p:cNvSpPr/>
          <p:nvPr/>
        </p:nvSpPr>
        <p:spPr>
          <a:xfrm>
            <a:off x="3454718" y="4074795"/>
            <a:ext cx="2169200" cy="620316"/>
          </a:xfrm>
          <a:prstGeom prst="rect">
            <a:avLst/>
          </a:prstGeom>
          <a:noFill/>
          <a:ln/>
        </p:spPr>
        <p:txBody>
          <a:bodyPr wrap="squar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Implications for staff</a:t>
            </a:r>
            <a:endParaRPr lang="en-US" sz="1950" dirty="0"/>
          </a:p>
        </p:txBody>
      </p:sp>
      <p:sp>
        <p:nvSpPr>
          <p:cNvPr id="9" name="Text 6"/>
          <p:cNvSpPr/>
          <p:nvPr/>
        </p:nvSpPr>
        <p:spPr>
          <a:xfrm>
            <a:off x="3454718" y="4893469"/>
            <a:ext cx="2169200"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Influence strategic directions; protect working conditions; foster collegiality.</a:t>
            </a:r>
            <a:endParaRPr lang="en-US" sz="1550" dirty="0"/>
          </a:p>
        </p:txBody>
      </p:sp>
      <p:sp>
        <p:nvSpPr>
          <p:cNvPr id="10" name="Text 7"/>
          <p:cNvSpPr/>
          <p:nvPr/>
        </p:nvSpPr>
        <p:spPr>
          <a:xfrm>
            <a:off x="6115645" y="4074795"/>
            <a:ext cx="2249567"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How to Uphold It</a:t>
            </a:r>
            <a:endParaRPr lang="en-US" sz="1950" dirty="0"/>
          </a:p>
        </p:txBody>
      </p:sp>
      <p:sp>
        <p:nvSpPr>
          <p:cNvPr id="11" name="Text 8"/>
          <p:cNvSpPr/>
          <p:nvPr/>
        </p:nvSpPr>
        <p:spPr>
          <a:xfrm>
            <a:off x="6115645" y="4583311"/>
            <a:ext cx="2249567"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Run for elections; attend forums; collaborate across groups for inclusive policies.</a:t>
            </a:r>
            <a:endParaRPr lang="en-US" sz="1550" dirty="0"/>
          </a:p>
        </p:txBody>
      </p:sp>
      <p:sp>
        <p:nvSpPr>
          <p:cNvPr id="12" name="Text 9"/>
          <p:cNvSpPr/>
          <p:nvPr/>
        </p:nvSpPr>
        <p:spPr>
          <a:xfrm>
            <a:off x="793790" y="6565463"/>
            <a:ext cx="7556421" cy="635079"/>
          </a:xfrm>
          <a:prstGeom prst="rect">
            <a:avLst/>
          </a:prstGeom>
          <a:noFill/>
          <a:ln/>
        </p:spPr>
        <p:txBody>
          <a:bodyPr wrap="squar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Explanation:</a:t>
            </a:r>
            <a:r>
              <a:rPr lang="en-US" sz="1550" dirty="0">
                <a:solidFill>
                  <a:srgbClr val="454240"/>
                </a:solidFill>
                <a:latin typeface="DM Sans" pitchFamily="34" charset="0"/>
                <a:ea typeface="DM Sans" pitchFamily="34" charset="-122"/>
                <a:cs typeface="DM Sans" pitchFamily="34" charset="-120"/>
              </a:rPr>
              <a:t> Participation strengthens democracy in higher education, promoting ownership and preventing authoritarianism through stable, inclusive structures.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712589"/>
            <a:ext cx="7556421" cy="1178243"/>
          </a:xfrm>
          <a:prstGeom prst="rect">
            <a:avLst/>
          </a:prstGeom>
          <a:noFill/>
          <a:ln/>
        </p:spPr>
        <p:txBody>
          <a:bodyPr wrap="square" lIns="0" tIns="0" rIns="0" bIns="0" rtlCol="0" anchor="t"/>
          <a:lstStyle/>
          <a:p>
            <a:pPr marL="0" indent="0" algn="l">
              <a:lnSpc>
                <a:spcPts val="4600"/>
              </a:lnSpc>
              <a:buNone/>
            </a:pPr>
            <a:r>
              <a:rPr lang="en-US" sz="3700" dirty="0">
                <a:solidFill>
                  <a:srgbClr val="B88E23"/>
                </a:solidFill>
                <a:latin typeface="Libre Baskerville" pitchFamily="34" charset="0"/>
                <a:ea typeface="Libre Baskerville" pitchFamily="34" charset="-122"/>
                <a:cs typeface="Libre Baskerville" pitchFamily="34" charset="-120"/>
              </a:rPr>
              <a:t>Public responsibility for higher education</a:t>
            </a:r>
            <a:endParaRPr lang="en-US" sz="3700" dirty="0"/>
          </a:p>
        </p:txBody>
      </p:sp>
      <p:sp>
        <p:nvSpPr>
          <p:cNvPr id="4" name="Text 1"/>
          <p:cNvSpPr/>
          <p:nvPr/>
        </p:nvSpPr>
        <p:spPr>
          <a:xfrm>
            <a:off x="6280190" y="1962388"/>
            <a:ext cx="3532227"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Definition (EHEA, 2024)</a:t>
            </a:r>
            <a:endParaRPr lang="en-US" sz="2200" dirty="0"/>
          </a:p>
        </p:txBody>
      </p:sp>
      <p:sp>
        <p:nvSpPr>
          <p:cNvPr id="5" name="Text 2"/>
          <p:cNvSpPr/>
          <p:nvPr/>
        </p:nvSpPr>
        <p:spPr>
          <a:xfrm>
            <a:off x="6280190" y="2584371"/>
            <a:ext cx="7556421"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The duty of public authorities to provide frameworks enabling higher education to fulfil all its missions, including funding and quality assurance.</a:t>
            </a:r>
            <a:endParaRPr lang="en-US" sz="1450" dirty="0"/>
          </a:p>
        </p:txBody>
      </p:sp>
      <p:sp>
        <p:nvSpPr>
          <p:cNvPr id="6" name="Text 3"/>
          <p:cNvSpPr/>
          <p:nvPr/>
        </p:nvSpPr>
        <p:spPr>
          <a:xfrm>
            <a:off x="6280190" y="3441382"/>
            <a:ext cx="3616404"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Implications for students</a:t>
            </a:r>
            <a:endParaRPr lang="en-US" sz="2200" dirty="0"/>
          </a:p>
        </p:txBody>
      </p:sp>
      <p:sp>
        <p:nvSpPr>
          <p:cNvPr id="7" name="Text 4"/>
          <p:cNvSpPr/>
          <p:nvPr/>
        </p:nvSpPr>
        <p:spPr>
          <a:xfrm>
            <a:off x="6280190" y="4063365"/>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Access fair funding; benefit from recognised qualifications; equitable social support.</a:t>
            </a:r>
            <a:endParaRPr lang="en-US" sz="1450" dirty="0"/>
          </a:p>
        </p:txBody>
      </p:sp>
      <p:sp>
        <p:nvSpPr>
          <p:cNvPr id="8" name="Text 5"/>
          <p:cNvSpPr/>
          <p:nvPr/>
        </p:nvSpPr>
        <p:spPr>
          <a:xfrm>
            <a:off x="6280190" y="4626173"/>
            <a:ext cx="3033593"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Implications for staff</a:t>
            </a:r>
            <a:endParaRPr lang="en-US" sz="2200" dirty="0"/>
          </a:p>
        </p:txBody>
      </p:sp>
      <p:sp>
        <p:nvSpPr>
          <p:cNvPr id="9" name="Text 6"/>
          <p:cNvSpPr/>
          <p:nvPr/>
        </p:nvSpPr>
        <p:spPr>
          <a:xfrm>
            <a:off x="6280190" y="5248156"/>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Stable resources for research; consultation in policy-making.</a:t>
            </a:r>
            <a:endParaRPr lang="en-US" sz="1450" dirty="0"/>
          </a:p>
        </p:txBody>
      </p:sp>
      <p:sp>
        <p:nvSpPr>
          <p:cNvPr id="10" name="Text 7"/>
          <p:cNvSpPr/>
          <p:nvPr/>
        </p:nvSpPr>
        <p:spPr>
          <a:xfrm>
            <a:off x="6280190" y="5810964"/>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How to uphold it</a:t>
            </a:r>
            <a:endParaRPr lang="en-US" sz="2200" dirty="0"/>
          </a:p>
        </p:txBody>
      </p:sp>
      <p:sp>
        <p:nvSpPr>
          <p:cNvPr id="11" name="Text 8"/>
          <p:cNvSpPr/>
          <p:nvPr/>
        </p:nvSpPr>
        <p:spPr>
          <a:xfrm>
            <a:off x="6280190" y="6432947"/>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Advocate for public investment; participate in consultations; monitor compliance.</a:t>
            </a:r>
            <a:endParaRPr lang="en-US" sz="1450" dirty="0"/>
          </a:p>
        </p:txBody>
      </p:sp>
      <p:sp>
        <p:nvSpPr>
          <p:cNvPr id="12" name="Text 9"/>
          <p:cNvSpPr/>
          <p:nvPr/>
        </p:nvSpPr>
        <p:spPr>
          <a:xfrm>
            <a:off x="6280190" y="6928604"/>
            <a:ext cx="7556421" cy="588407"/>
          </a:xfrm>
          <a:prstGeom prst="rect">
            <a:avLst/>
          </a:prstGeom>
          <a:noFill/>
          <a:ln/>
        </p:spPr>
        <p:txBody>
          <a:bodyPr wrap="square" lIns="0" tIns="0" rIns="0" bIns="0" rtlCol="0" anchor="t"/>
          <a:lstStyle/>
          <a:p>
            <a:pPr marL="0" indent="0" algn="l">
              <a:lnSpc>
                <a:spcPts val="2300"/>
              </a:lnSpc>
              <a:buNone/>
            </a:pPr>
            <a:r>
              <a:rPr lang="en-US" sz="1450" b="1" dirty="0">
                <a:solidFill>
                  <a:srgbClr val="454240"/>
                </a:solidFill>
                <a:latin typeface="DM Sans" pitchFamily="34" charset="0"/>
                <a:ea typeface="DM Sans" pitchFamily="34" charset="-122"/>
                <a:cs typeface="DM Sans" pitchFamily="34" charset="-120"/>
              </a:rPr>
              <a:t>Explanation:</a:t>
            </a:r>
            <a:r>
              <a:rPr lang="en-US" sz="1450" dirty="0">
                <a:solidFill>
                  <a:srgbClr val="454240"/>
                </a:solidFill>
                <a:latin typeface="DM Sans" pitchFamily="34" charset="0"/>
                <a:ea typeface="DM Sans" pitchFamily="34" charset="-122"/>
                <a:cs typeface="DM Sans" pitchFamily="34" charset="-120"/>
              </a:rPr>
              <a:t> This value ensures public authorities enable access and quality, addressing inequalities through consultative, sustainable policies.</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712589"/>
            <a:ext cx="7556421" cy="1178243"/>
          </a:xfrm>
          <a:prstGeom prst="rect">
            <a:avLst/>
          </a:prstGeom>
          <a:noFill/>
          <a:ln/>
        </p:spPr>
        <p:txBody>
          <a:bodyPr wrap="square" lIns="0" tIns="0" rIns="0" bIns="0" rtlCol="0" anchor="t"/>
          <a:lstStyle/>
          <a:p>
            <a:pPr marL="0" indent="0" algn="l">
              <a:lnSpc>
                <a:spcPts val="4600"/>
              </a:lnSpc>
              <a:buNone/>
            </a:pPr>
            <a:r>
              <a:rPr lang="en-US" sz="3700" dirty="0">
                <a:solidFill>
                  <a:srgbClr val="B88E23"/>
                </a:solidFill>
                <a:latin typeface="Libre Baskerville" pitchFamily="34" charset="0"/>
                <a:ea typeface="Libre Baskerville" pitchFamily="34" charset="-122"/>
                <a:cs typeface="Libre Baskerville" pitchFamily="34" charset="-120"/>
              </a:rPr>
              <a:t>Public responsibility of higher education</a:t>
            </a:r>
            <a:endParaRPr lang="en-US" sz="3700" dirty="0"/>
          </a:p>
        </p:txBody>
      </p:sp>
      <p:sp>
        <p:nvSpPr>
          <p:cNvPr id="4" name="Text 1"/>
          <p:cNvSpPr/>
          <p:nvPr/>
        </p:nvSpPr>
        <p:spPr>
          <a:xfrm>
            <a:off x="793790" y="1962388"/>
            <a:ext cx="3532227"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Definition (EHEA, 2024)</a:t>
            </a:r>
            <a:endParaRPr lang="en-US" sz="2200" dirty="0"/>
          </a:p>
        </p:txBody>
      </p:sp>
      <p:sp>
        <p:nvSpPr>
          <p:cNvPr id="5" name="Text 2"/>
          <p:cNvSpPr/>
          <p:nvPr/>
        </p:nvSpPr>
        <p:spPr>
          <a:xfrm>
            <a:off x="793790" y="2584371"/>
            <a:ext cx="7556421"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The obligation of the higher eduction community to share knowledge, engage civically, and address global challenges ethically.</a:t>
            </a:r>
            <a:endParaRPr lang="en-US" sz="1450" dirty="0"/>
          </a:p>
        </p:txBody>
      </p:sp>
      <p:sp>
        <p:nvSpPr>
          <p:cNvPr id="6" name="Text 3"/>
          <p:cNvSpPr/>
          <p:nvPr/>
        </p:nvSpPr>
        <p:spPr>
          <a:xfrm>
            <a:off x="793790" y="3441382"/>
            <a:ext cx="3616404"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Implications for students</a:t>
            </a:r>
            <a:endParaRPr lang="en-US" sz="2200" dirty="0"/>
          </a:p>
        </p:txBody>
      </p:sp>
      <p:sp>
        <p:nvSpPr>
          <p:cNvPr id="7" name="Text 4"/>
          <p:cNvSpPr/>
          <p:nvPr/>
        </p:nvSpPr>
        <p:spPr>
          <a:xfrm>
            <a:off x="793790" y="4063365"/>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Develop civic skills; participate in outreach; pursue ethical careers.</a:t>
            </a:r>
            <a:endParaRPr lang="en-US" sz="1450" dirty="0"/>
          </a:p>
        </p:txBody>
      </p:sp>
      <p:sp>
        <p:nvSpPr>
          <p:cNvPr id="8" name="Text 5"/>
          <p:cNvSpPr/>
          <p:nvPr/>
        </p:nvSpPr>
        <p:spPr>
          <a:xfrm>
            <a:off x="793790" y="4626173"/>
            <a:ext cx="3033593"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Implications for staff</a:t>
            </a:r>
            <a:endParaRPr lang="en-US" sz="2200" dirty="0"/>
          </a:p>
        </p:txBody>
      </p:sp>
      <p:sp>
        <p:nvSpPr>
          <p:cNvPr id="9" name="Text 6"/>
          <p:cNvSpPr/>
          <p:nvPr/>
        </p:nvSpPr>
        <p:spPr>
          <a:xfrm>
            <a:off x="793790" y="5248156"/>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Disseminate research publicly; foster inclusive environments; tackle societal issues.</a:t>
            </a:r>
            <a:endParaRPr lang="en-US" sz="1450" dirty="0"/>
          </a:p>
        </p:txBody>
      </p:sp>
      <p:sp>
        <p:nvSpPr>
          <p:cNvPr id="10" name="Text 7"/>
          <p:cNvSpPr/>
          <p:nvPr/>
        </p:nvSpPr>
        <p:spPr>
          <a:xfrm>
            <a:off x="793790" y="5810964"/>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How to uphold it</a:t>
            </a:r>
            <a:endParaRPr lang="en-US" sz="2200" dirty="0"/>
          </a:p>
        </p:txBody>
      </p:sp>
      <p:sp>
        <p:nvSpPr>
          <p:cNvPr id="11" name="Text 8"/>
          <p:cNvSpPr/>
          <p:nvPr/>
        </p:nvSpPr>
        <p:spPr>
          <a:xfrm>
            <a:off x="793790" y="6432947"/>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Join community projects; promote transparency; integrate ethics in curricula.</a:t>
            </a:r>
            <a:endParaRPr lang="en-US" sz="1450" dirty="0"/>
          </a:p>
        </p:txBody>
      </p:sp>
      <p:sp>
        <p:nvSpPr>
          <p:cNvPr id="12" name="Text 9"/>
          <p:cNvSpPr/>
          <p:nvPr/>
        </p:nvSpPr>
        <p:spPr>
          <a:xfrm>
            <a:off x="793790" y="6928604"/>
            <a:ext cx="7556421" cy="588407"/>
          </a:xfrm>
          <a:prstGeom prst="rect">
            <a:avLst/>
          </a:prstGeom>
          <a:noFill/>
          <a:ln/>
        </p:spPr>
        <p:txBody>
          <a:bodyPr wrap="square" lIns="0" tIns="0" rIns="0" bIns="0" rtlCol="0" anchor="t"/>
          <a:lstStyle/>
          <a:p>
            <a:pPr marL="0" indent="0" algn="l">
              <a:lnSpc>
                <a:spcPts val="2300"/>
              </a:lnSpc>
              <a:buNone/>
            </a:pPr>
            <a:r>
              <a:rPr lang="en-US" sz="1450" b="1" dirty="0">
                <a:solidFill>
                  <a:srgbClr val="454240"/>
                </a:solidFill>
                <a:latin typeface="DM Sans" pitchFamily="34" charset="0"/>
                <a:ea typeface="DM Sans" pitchFamily="34" charset="-122"/>
                <a:cs typeface="DM Sans" pitchFamily="34" charset="-120"/>
              </a:rPr>
              <a:t>Explanation:</a:t>
            </a:r>
            <a:r>
              <a:rPr lang="en-US" sz="1450" dirty="0">
                <a:solidFill>
                  <a:srgbClr val="454240"/>
                </a:solidFill>
                <a:latin typeface="DM Sans" pitchFamily="34" charset="0"/>
                <a:ea typeface="DM Sans" pitchFamily="34" charset="-122"/>
                <a:cs typeface="DM Sans" pitchFamily="34" charset="-120"/>
              </a:rPr>
              <a:t> Higher education must give back to society, advancing democracy and sustainability through ethical, impactful engagement.</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621506"/>
            <a:ext cx="13042821" cy="1178243"/>
          </a:xfrm>
          <a:prstGeom prst="rect">
            <a:avLst/>
          </a:prstGeom>
          <a:noFill/>
          <a:ln/>
        </p:spPr>
        <p:txBody>
          <a:bodyPr wrap="squar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Why These Values Matter: </a:t>
            </a:r>
            <a:r>
              <a:rPr lang="en-US" sz="3700" dirty="0">
                <a:solidFill>
                  <a:srgbClr val="B88E23"/>
                </a:solidFill>
                <a:latin typeface="Libre Baskerville" pitchFamily="34" charset="0"/>
                <a:ea typeface="Libre Baskerville" pitchFamily="34" charset="-122"/>
                <a:cs typeface="Libre Baskerville" pitchFamily="34" charset="-120"/>
              </a:rPr>
              <a:t>Interconnections and Common Challenges</a:t>
            </a:r>
            <a:endParaRPr lang="en-US" sz="3700" dirty="0"/>
          </a:p>
        </p:txBody>
      </p:sp>
      <p:sp>
        <p:nvSpPr>
          <p:cNvPr id="3" name="Shape 1"/>
          <p:cNvSpPr/>
          <p:nvPr/>
        </p:nvSpPr>
        <p:spPr>
          <a:xfrm>
            <a:off x="793790" y="2157889"/>
            <a:ext cx="13042821" cy="5450086"/>
          </a:xfrm>
          <a:prstGeom prst="roundRect">
            <a:avLst>
              <a:gd name="adj" fmla="val 1453"/>
            </a:avLst>
          </a:prstGeom>
          <a:noFill/>
          <a:ln w="7620">
            <a:solidFill>
              <a:srgbClr val="000000">
                <a:alpha val="8000"/>
              </a:srgbClr>
            </a:solidFill>
            <a:prstDash val="solid"/>
          </a:ln>
        </p:spPr>
        <p:txBody>
          <a:bodyPr/>
          <a:lstStyle/>
          <a:p>
            <a:endParaRPr lang="en-US"/>
          </a:p>
        </p:txBody>
      </p:sp>
      <p:sp>
        <p:nvSpPr>
          <p:cNvPr id="4" name="Shape 2"/>
          <p:cNvSpPr/>
          <p:nvPr/>
        </p:nvSpPr>
        <p:spPr>
          <a:xfrm>
            <a:off x="801410" y="2165509"/>
            <a:ext cx="13027581" cy="524232"/>
          </a:xfrm>
          <a:prstGeom prst="rect">
            <a:avLst/>
          </a:prstGeom>
          <a:solidFill>
            <a:srgbClr val="FFFFFF">
              <a:alpha val="4000"/>
            </a:srgbClr>
          </a:solidFill>
          <a:ln/>
        </p:spPr>
        <p:txBody>
          <a:bodyPr/>
          <a:lstStyle/>
          <a:p>
            <a:endParaRPr lang="en-US"/>
          </a:p>
        </p:txBody>
      </p:sp>
      <p:sp>
        <p:nvSpPr>
          <p:cNvPr id="5" name="Text 3"/>
          <p:cNvSpPr/>
          <p:nvPr/>
        </p:nvSpPr>
        <p:spPr>
          <a:xfrm>
            <a:off x="990005" y="2280523"/>
            <a:ext cx="2876074" cy="294203"/>
          </a:xfrm>
          <a:prstGeom prst="rect">
            <a:avLst/>
          </a:prstGeom>
          <a:noFill/>
          <a:ln/>
        </p:spPr>
        <p:txBody>
          <a:bodyPr wrap="none" lIns="0" tIns="0" rIns="0" bIns="0" rtlCol="0" anchor="t"/>
          <a:lstStyle/>
          <a:p>
            <a:pPr marL="0" indent="0" algn="l">
              <a:lnSpc>
                <a:spcPts val="2300"/>
              </a:lnSpc>
              <a:buNone/>
            </a:pPr>
            <a:r>
              <a:rPr lang="en-US" sz="1450" b="1" dirty="0">
                <a:solidFill>
                  <a:srgbClr val="454240"/>
                </a:solidFill>
                <a:latin typeface="DM Sans" pitchFamily="34" charset="0"/>
                <a:ea typeface="DM Sans" pitchFamily="34" charset="-122"/>
                <a:cs typeface="DM Sans" pitchFamily="34" charset="-120"/>
              </a:rPr>
              <a:t>Value</a:t>
            </a:r>
            <a:endParaRPr lang="en-US" sz="1450" dirty="0"/>
          </a:p>
        </p:txBody>
      </p:sp>
      <p:sp>
        <p:nvSpPr>
          <p:cNvPr id="6" name="Text 4"/>
          <p:cNvSpPr/>
          <p:nvPr/>
        </p:nvSpPr>
        <p:spPr>
          <a:xfrm>
            <a:off x="4250650" y="2280523"/>
            <a:ext cx="4175046" cy="294203"/>
          </a:xfrm>
          <a:prstGeom prst="rect">
            <a:avLst/>
          </a:prstGeom>
          <a:noFill/>
          <a:ln/>
        </p:spPr>
        <p:txBody>
          <a:bodyPr wrap="none" lIns="0" tIns="0" rIns="0" bIns="0" rtlCol="0" anchor="t"/>
          <a:lstStyle/>
          <a:p>
            <a:pPr marL="0" indent="0" algn="l">
              <a:lnSpc>
                <a:spcPts val="2300"/>
              </a:lnSpc>
              <a:buNone/>
            </a:pPr>
            <a:r>
              <a:rPr lang="en-US" sz="1450" b="1" dirty="0">
                <a:solidFill>
                  <a:srgbClr val="454240"/>
                </a:solidFill>
                <a:latin typeface="DM Sans" pitchFamily="34" charset="0"/>
                <a:ea typeface="DM Sans" pitchFamily="34" charset="-122"/>
                <a:cs typeface="DM Sans" pitchFamily="34" charset="-120"/>
              </a:rPr>
              <a:t>Links to others</a:t>
            </a:r>
            <a:endParaRPr lang="en-US" sz="1450" dirty="0"/>
          </a:p>
        </p:txBody>
      </p:sp>
      <p:sp>
        <p:nvSpPr>
          <p:cNvPr id="7" name="Text 5"/>
          <p:cNvSpPr/>
          <p:nvPr/>
        </p:nvSpPr>
        <p:spPr>
          <a:xfrm>
            <a:off x="8810268" y="2280523"/>
            <a:ext cx="4830247" cy="294203"/>
          </a:xfrm>
          <a:prstGeom prst="rect">
            <a:avLst/>
          </a:prstGeom>
          <a:noFill/>
          <a:ln/>
        </p:spPr>
        <p:txBody>
          <a:bodyPr wrap="none" lIns="0" tIns="0" rIns="0" bIns="0" rtlCol="0" anchor="t"/>
          <a:lstStyle/>
          <a:p>
            <a:pPr marL="0" indent="0" algn="l">
              <a:lnSpc>
                <a:spcPts val="2300"/>
              </a:lnSpc>
              <a:buNone/>
            </a:pPr>
            <a:r>
              <a:rPr lang="en-US" sz="1450" b="1" dirty="0">
                <a:solidFill>
                  <a:srgbClr val="454240"/>
                </a:solidFill>
                <a:latin typeface="DM Sans" pitchFamily="34" charset="0"/>
                <a:ea typeface="DM Sans" pitchFamily="34" charset="-122"/>
                <a:cs typeface="DM Sans" pitchFamily="34" charset="-120"/>
              </a:rPr>
              <a:t>Common challenges for students/staff</a:t>
            </a:r>
            <a:endParaRPr lang="en-US" sz="1450" dirty="0"/>
          </a:p>
        </p:txBody>
      </p:sp>
      <p:sp>
        <p:nvSpPr>
          <p:cNvPr id="8" name="Shape 6"/>
          <p:cNvSpPr/>
          <p:nvPr/>
        </p:nvSpPr>
        <p:spPr>
          <a:xfrm>
            <a:off x="801410" y="2689741"/>
            <a:ext cx="13027581" cy="818436"/>
          </a:xfrm>
          <a:prstGeom prst="rect">
            <a:avLst/>
          </a:prstGeom>
          <a:solidFill>
            <a:srgbClr val="000000">
              <a:alpha val="4000"/>
            </a:srgbClr>
          </a:solidFill>
          <a:ln/>
        </p:spPr>
        <p:txBody>
          <a:bodyPr/>
          <a:lstStyle/>
          <a:p>
            <a:endParaRPr lang="en-US"/>
          </a:p>
        </p:txBody>
      </p:sp>
      <p:sp>
        <p:nvSpPr>
          <p:cNvPr id="9" name="Text 7"/>
          <p:cNvSpPr/>
          <p:nvPr/>
        </p:nvSpPr>
        <p:spPr>
          <a:xfrm>
            <a:off x="990005" y="2804755"/>
            <a:ext cx="2876074"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Academic freedom</a:t>
            </a:r>
            <a:endParaRPr lang="en-US" sz="1450" dirty="0"/>
          </a:p>
        </p:txBody>
      </p:sp>
      <p:sp>
        <p:nvSpPr>
          <p:cNvPr id="10" name="Text 8"/>
          <p:cNvSpPr/>
          <p:nvPr/>
        </p:nvSpPr>
        <p:spPr>
          <a:xfrm>
            <a:off x="4250650" y="2804755"/>
            <a:ext cx="4175046"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Integrity, Autonomy</a:t>
            </a:r>
            <a:endParaRPr lang="en-US" sz="1450" dirty="0"/>
          </a:p>
        </p:txBody>
      </p:sp>
      <p:sp>
        <p:nvSpPr>
          <p:cNvPr id="11" name="Text 9"/>
          <p:cNvSpPr/>
          <p:nvPr/>
        </p:nvSpPr>
        <p:spPr>
          <a:xfrm>
            <a:off x="8810268" y="2804755"/>
            <a:ext cx="4830247"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Censorship, job insecurity, pressure from populist advocacy groups (e.g. anti-vax)</a:t>
            </a:r>
            <a:endParaRPr lang="en-US" sz="1450" dirty="0"/>
          </a:p>
        </p:txBody>
      </p:sp>
      <p:sp>
        <p:nvSpPr>
          <p:cNvPr id="12" name="Shape 10"/>
          <p:cNvSpPr/>
          <p:nvPr/>
        </p:nvSpPr>
        <p:spPr>
          <a:xfrm>
            <a:off x="801410" y="3508177"/>
            <a:ext cx="13027581" cy="524232"/>
          </a:xfrm>
          <a:prstGeom prst="rect">
            <a:avLst/>
          </a:prstGeom>
          <a:solidFill>
            <a:srgbClr val="FFFFFF">
              <a:alpha val="4000"/>
            </a:srgbClr>
          </a:solidFill>
          <a:ln/>
        </p:spPr>
        <p:txBody>
          <a:bodyPr/>
          <a:lstStyle/>
          <a:p>
            <a:endParaRPr lang="en-US"/>
          </a:p>
        </p:txBody>
      </p:sp>
      <p:sp>
        <p:nvSpPr>
          <p:cNvPr id="13" name="Text 11"/>
          <p:cNvSpPr/>
          <p:nvPr/>
        </p:nvSpPr>
        <p:spPr>
          <a:xfrm>
            <a:off x="990005" y="3623191"/>
            <a:ext cx="2876074"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Academic integrity</a:t>
            </a:r>
            <a:endParaRPr lang="en-US" sz="1450" dirty="0"/>
          </a:p>
        </p:txBody>
      </p:sp>
      <p:sp>
        <p:nvSpPr>
          <p:cNvPr id="14" name="Text 12"/>
          <p:cNvSpPr/>
          <p:nvPr/>
        </p:nvSpPr>
        <p:spPr>
          <a:xfrm>
            <a:off x="4250650" y="3623191"/>
            <a:ext cx="4175046"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Freedom, Participation</a:t>
            </a:r>
            <a:endParaRPr lang="en-US" sz="1450" dirty="0"/>
          </a:p>
        </p:txBody>
      </p:sp>
      <p:sp>
        <p:nvSpPr>
          <p:cNvPr id="15" name="Text 13"/>
          <p:cNvSpPr/>
          <p:nvPr/>
        </p:nvSpPr>
        <p:spPr>
          <a:xfrm>
            <a:off x="8810268" y="3623191"/>
            <a:ext cx="4830247"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Plagiarism, misuse of Artificial Intelligence</a:t>
            </a:r>
            <a:endParaRPr lang="en-US" sz="1450" dirty="0"/>
          </a:p>
        </p:txBody>
      </p:sp>
      <p:sp>
        <p:nvSpPr>
          <p:cNvPr id="16" name="Shape 14"/>
          <p:cNvSpPr/>
          <p:nvPr/>
        </p:nvSpPr>
        <p:spPr>
          <a:xfrm>
            <a:off x="801410" y="4032409"/>
            <a:ext cx="13027581" cy="818436"/>
          </a:xfrm>
          <a:prstGeom prst="rect">
            <a:avLst/>
          </a:prstGeom>
          <a:solidFill>
            <a:srgbClr val="000000">
              <a:alpha val="4000"/>
            </a:srgbClr>
          </a:solidFill>
          <a:ln/>
        </p:spPr>
        <p:txBody>
          <a:bodyPr/>
          <a:lstStyle/>
          <a:p>
            <a:endParaRPr lang="en-US"/>
          </a:p>
        </p:txBody>
      </p:sp>
      <p:sp>
        <p:nvSpPr>
          <p:cNvPr id="17" name="Text 15"/>
          <p:cNvSpPr/>
          <p:nvPr/>
        </p:nvSpPr>
        <p:spPr>
          <a:xfrm>
            <a:off x="990005" y="4147423"/>
            <a:ext cx="2876074"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Institutional autonomy</a:t>
            </a:r>
            <a:endParaRPr lang="en-US" sz="1450" dirty="0"/>
          </a:p>
        </p:txBody>
      </p:sp>
      <p:sp>
        <p:nvSpPr>
          <p:cNvPr id="18" name="Text 16"/>
          <p:cNvSpPr/>
          <p:nvPr/>
        </p:nvSpPr>
        <p:spPr>
          <a:xfrm>
            <a:off x="4250650" y="4147423"/>
            <a:ext cx="4175046"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Participation, Responsibilities</a:t>
            </a:r>
            <a:endParaRPr lang="en-US" sz="1450" dirty="0"/>
          </a:p>
        </p:txBody>
      </p:sp>
      <p:sp>
        <p:nvSpPr>
          <p:cNvPr id="19" name="Text 17"/>
          <p:cNvSpPr/>
          <p:nvPr/>
        </p:nvSpPr>
        <p:spPr>
          <a:xfrm>
            <a:off x="8810268" y="4147423"/>
            <a:ext cx="4830247"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External interference from public authorities, economic actors, other interest groups, funding cuts</a:t>
            </a:r>
            <a:endParaRPr lang="en-US" sz="1450" dirty="0"/>
          </a:p>
        </p:txBody>
      </p:sp>
      <p:sp>
        <p:nvSpPr>
          <p:cNvPr id="20" name="Shape 18"/>
          <p:cNvSpPr/>
          <p:nvPr/>
        </p:nvSpPr>
        <p:spPr>
          <a:xfrm>
            <a:off x="801410" y="4850844"/>
            <a:ext cx="13027581" cy="1112639"/>
          </a:xfrm>
          <a:prstGeom prst="rect">
            <a:avLst/>
          </a:prstGeom>
          <a:solidFill>
            <a:srgbClr val="FFFFFF">
              <a:alpha val="4000"/>
            </a:srgbClr>
          </a:solidFill>
          <a:ln/>
        </p:spPr>
        <p:txBody>
          <a:bodyPr/>
          <a:lstStyle/>
          <a:p>
            <a:endParaRPr lang="en-US"/>
          </a:p>
        </p:txBody>
      </p:sp>
      <p:sp>
        <p:nvSpPr>
          <p:cNvPr id="21" name="Text 19"/>
          <p:cNvSpPr/>
          <p:nvPr/>
        </p:nvSpPr>
        <p:spPr>
          <a:xfrm>
            <a:off x="990005" y="4965859"/>
            <a:ext cx="2876074" cy="882610"/>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Participation of students and staff in higher education governance</a:t>
            </a:r>
            <a:endParaRPr lang="en-US" sz="1450" dirty="0"/>
          </a:p>
        </p:txBody>
      </p:sp>
      <p:sp>
        <p:nvSpPr>
          <p:cNvPr id="22" name="Text 20"/>
          <p:cNvSpPr/>
          <p:nvPr/>
        </p:nvSpPr>
        <p:spPr>
          <a:xfrm>
            <a:off x="4250650" y="4965859"/>
            <a:ext cx="4175046"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All values</a:t>
            </a:r>
            <a:endParaRPr lang="en-US" sz="1450" dirty="0"/>
          </a:p>
        </p:txBody>
      </p:sp>
      <p:sp>
        <p:nvSpPr>
          <p:cNvPr id="23" name="Text 21"/>
          <p:cNvSpPr/>
          <p:nvPr/>
        </p:nvSpPr>
        <p:spPr>
          <a:xfrm>
            <a:off x="8810268" y="4965859"/>
            <a:ext cx="4830247"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Exclusion, reprisals</a:t>
            </a:r>
            <a:endParaRPr lang="en-US" sz="1450" dirty="0"/>
          </a:p>
        </p:txBody>
      </p:sp>
      <p:sp>
        <p:nvSpPr>
          <p:cNvPr id="24" name="Shape 22"/>
          <p:cNvSpPr/>
          <p:nvPr/>
        </p:nvSpPr>
        <p:spPr>
          <a:xfrm>
            <a:off x="801410" y="5963483"/>
            <a:ext cx="13027581" cy="818436"/>
          </a:xfrm>
          <a:prstGeom prst="rect">
            <a:avLst/>
          </a:prstGeom>
          <a:solidFill>
            <a:srgbClr val="000000">
              <a:alpha val="4000"/>
            </a:srgbClr>
          </a:solidFill>
          <a:ln/>
        </p:spPr>
        <p:txBody>
          <a:bodyPr/>
          <a:lstStyle/>
          <a:p>
            <a:endParaRPr lang="en-US"/>
          </a:p>
        </p:txBody>
      </p:sp>
      <p:sp>
        <p:nvSpPr>
          <p:cNvPr id="25" name="Text 23"/>
          <p:cNvSpPr/>
          <p:nvPr/>
        </p:nvSpPr>
        <p:spPr>
          <a:xfrm>
            <a:off x="990005" y="6078498"/>
            <a:ext cx="2876074"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Public responsibility for higher education</a:t>
            </a:r>
            <a:endParaRPr lang="en-US" sz="1450" dirty="0"/>
          </a:p>
        </p:txBody>
      </p:sp>
      <p:sp>
        <p:nvSpPr>
          <p:cNvPr id="26" name="Text 24"/>
          <p:cNvSpPr/>
          <p:nvPr/>
        </p:nvSpPr>
        <p:spPr>
          <a:xfrm>
            <a:off x="4250650" y="6078498"/>
            <a:ext cx="4175046"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All values</a:t>
            </a:r>
            <a:endParaRPr lang="en-US" sz="1450" dirty="0"/>
          </a:p>
        </p:txBody>
      </p:sp>
      <p:sp>
        <p:nvSpPr>
          <p:cNvPr id="27" name="Text 25"/>
          <p:cNvSpPr/>
          <p:nvPr/>
        </p:nvSpPr>
        <p:spPr>
          <a:xfrm>
            <a:off x="8810268" y="6078498"/>
            <a:ext cx="4830247"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Overregulation, political and economic pressure, censorship, inequitable access, underfunding</a:t>
            </a:r>
            <a:endParaRPr lang="en-US" sz="1450" dirty="0"/>
          </a:p>
        </p:txBody>
      </p:sp>
      <p:sp>
        <p:nvSpPr>
          <p:cNvPr id="28" name="Shape 26"/>
          <p:cNvSpPr/>
          <p:nvPr/>
        </p:nvSpPr>
        <p:spPr>
          <a:xfrm>
            <a:off x="801410" y="6781919"/>
            <a:ext cx="13027581" cy="818436"/>
          </a:xfrm>
          <a:prstGeom prst="rect">
            <a:avLst/>
          </a:prstGeom>
          <a:solidFill>
            <a:srgbClr val="FFFFFF">
              <a:alpha val="4000"/>
            </a:srgbClr>
          </a:solidFill>
          <a:ln/>
        </p:spPr>
        <p:txBody>
          <a:bodyPr/>
          <a:lstStyle/>
          <a:p>
            <a:endParaRPr lang="en-US"/>
          </a:p>
        </p:txBody>
      </p:sp>
      <p:sp>
        <p:nvSpPr>
          <p:cNvPr id="29" name="Text 27"/>
          <p:cNvSpPr/>
          <p:nvPr/>
        </p:nvSpPr>
        <p:spPr>
          <a:xfrm>
            <a:off x="990005" y="6896933"/>
            <a:ext cx="2876074"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Public Responsibility of higher education</a:t>
            </a:r>
            <a:endParaRPr lang="en-US" sz="1450" dirty="0"/>
          </a:p>
        </p:txBody>
      </p:sp>
      <p:sp>
        <p:nvSpPr>
          <p:cNvPr id="30" name="Text 28"/>
          <p:cNvSpPr/>
          <p:nvPr/>
        </p:nvSpPr>
        <p:spPr>
          <a:xfrm>
            <a:off x="4250650" y="6896933"/>
            <a:ext cx="4175046"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All values</a:t>
            </a:r>
            <a:endParaRPr lang="en-US" sz="1450" dirty="0"/>
          </a:p>
        </p:txBody>
      </p:sp>
      <p:sp>
        <p:nvSpPr>
          <p:cNvPr id="31" name="Text 29"/>
          <p:cNvSpPr/>
          <p:nvPr/>
        </p:nvSpPr>
        <p:spPr>
          <a:xfrm>
            <a:off x="8810268" y="6896933"/>
            <a:ext cx="4830247"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Unwillingness to engage with society, ethical lapses</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3680" y="0"/>
            <a:ext cx="8046720" cy="8229600"/>
          </a:xfrm>
          <a:prstGeom prst="rect">
            <a:avLst/>
          </a:prstGeom>
        </p:spPr>
      </p:pic>
      <p:sp>
        <p:nvSpPr>
          <p:cNvPr id="3" name="Shape 0"/>
          <p:cNvSpPr/>
          <p:nvPr/>
        </p:nvSpPr>
        <p:spPr>
          <a:xfrm>
            <a:off x="793790" y="864632"/>
            <a:ext cx="1021199" cy="348377"/>
          </a:xfrm>
          <a:prstGeom prst="roundRect">
            <a:avLst>
              <a:gd name="adj" fmla="val 18185"/>
            </a:avLst>
          </a:prstGeom>
          <a:solidFill>
            <a:srgbClr val="F7EDD4"/>
          </a:solidFill>
          <a:ln/>
        </p:spPr>
        <p:txBody>
          <a:bodyPr/>
          <a:lstStyle/>
          <a:p>
            <a:endParaRPr lang="en-US"/>
          </a:p>
        </p:txBody>
      </p:sp>
      <p:sp>
        <p:nvSpPr>
          <p:cNvPr id="4" name="Text 1"/>
          <p:cNvSpPr/>
          <p:nvPr/>
        </p:nvSpPr>
        <p:spPr>
          <a:xfrm>
            <a:off x="906899" y="921187"/>
            <a:ext cx="794980" cy="235268"/>
          </a:xfrm>
          <a:prstGeom prst="rect">
            <a:avLst/>
          </a:prstGeom>
          <a:noFill/>
          <a:ln/>
        </p:spPr>
        <p:txBody>
          <a:bodyPr wrap="none" lIns="0" tIns="0" rIns="0" bIns="0" rtlCol="0" anchor="t"/>
          <a:lstStyle/>
          <a:p>
            <a:pPr marL="0" indent="0" algn="l">
              <a:lnSpc>
                <a:spcPts val="1850"/>
              </a:lnSpc>
              <a:buNone/>
            </a:pPr>
            <a:r>
              <a:rPr lang="en-US" sz="1150" dirty="0">
                <a:solidFill>
                  <a:srgbClr val="454240"/>
                </a:solidFill>
                <a:latin typeface="DM Sans" pitchFamily="34" charset="0"/>
                <a:ea typeface="DM Sans" pitchFamily="34" charset="-122"/>
                <a:cs typeface="DM Sans" pitchFamily="34" charset="-120"/>
              </a:rPr>
              <a:t>SECTION IV</a:t>
            </a:r>
            <a:endParaRPr lang="en-US" sz="1150" dirty="0"/>
          </a:p>
        </p:txBody>
      </p:sp>
      <p:sp>
        <p:nvSpPr>
          <p:cNvPr id="5" name="Text 2"/>
          <p:cNvSpPr/>
          <p:nvPr/>
        </p:nvSpPr>
        <p:spPr>
          <a:xfrm>
            <a:off x="793790" y="1284565"/>
            <a:ext cx="4996101" cy="1767364"/>
          </a:xfrm>
          <a:prstGeom prst="rect">
            <a:avLst/>
          </a:prstGeom>
          <a:noFill/>
          <a:ln/>
        </p:spPr>
        <p:txBody>
          <a:bodyPr wrap="squar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Understanding </a:t>
            </a:r>
            <a:r>
              <a:rPr lang="en-US" sz="3700" dirty="0">
                <a:solidFill>
                  <a:srgbClr val="B88E23"/>
                </a:solidFill>
                <a:latin typeface="Libre Baskerville" pitchFamily="34" charset="0"/>
                <a:ea typeface="Libre Baskerville" pitchFamily="34" charset="-122"/>
                <a:cs typeface="Libre Baskerville" pitchFamily="34" charset="-120"/>
              </a:rPr>
              <a:t>academic freedom</a:t>
            </a:r>
            <a:r>
              <a:rPr lang="en-US" sz="3700" dirty="0">
                <a:solidFill>
                  <a:srgbClr val="5C4E3D"/>
                </a:solidFill>
                <a:latin typeface="Libre Baskerville" pitchFamily="34" charset="0"/>
                <a:ea typeface="Libre Baskerville" pitchFamily="34" charset="-122"/>
                <a:cs typeface="Libre Baskerville" pitchFamily="34" charset="-120"/>
              </a:rPr>
              <a:t> (AF)</a:t>
            </a:r>
            <a:endParaRPr lang="en-US" sz="3700" dirty="0"/>
          </a:p>
        </p:txBody>
      </p:sp>
      <p:sp>
        <p:nvSpPr>
          <p:cNvPr id="6" name="Text 3"/>
          <p:cNvSpPr/>
          <p:nvPr/>
        </p:nvSpPr>
        <p:spPr>
          <a:xfrm>
            <a:off x="793790" y="3320534"/>
            <a:ext cx="4996101" cy="4044315"/>
          </a:xfrm>
          <a:prstGeom prst="rect">
            <a:avLst/>
          </a:prstGeom>
          <a:noFill/>
          <a:ln/>
        </p:spPr>
        <p:txBody>
          <a:bodyPr wrap="square" lIns="0" tIns="0" rIns="0" bIns="0" rtlCol="0" anchor="t"/>
          <a:lstStyle/>
          <a:p>
            <a:pPr marL="0" indent="0" algn="l">
              <a:lnSpc>
                <a:spcPts val="2850"/>
              </a:lnSpc>
              <a:buNone/>
            </a:pPr>
            <a:r>
              <a:rPr lang="en-US" sz="1850" dirty="0">
                <a:solidFill>
                  <a:srgbClr val="454240"/>
                </a:solidFill>
                <a:latin typeface="DM Sans" pitchFamily="34" charset="0"/>
                <a:ea typeface="DM Sans" pitchFamily="34" charset="-122"/>
                <a:cs typeface="DM Sans" pitchFamily="34" charset="-120"/>
              </a:rPr>
              <a:t>Academic Freedom is a foundational concept necessary for quality higher education and a vital element of democracy. It is considered a distinct, fundamental democratic right, rooted universally in the pursuit of knowledge and truth. In essence, Academic Freedom ensures that the academic community—including both academic staff and students—may engage in research, teaching, learning, and communicating results in society without fear of reprisal.</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502569"/>
            <a:ext cx="9852898"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What Does </a:t>
            </a:r>
            <a:r>
              <a:rPr lang="en-US" sz="3900" dirty="0">
                <a:solidFill>
                  <a:srgbClr val="B88E23"/>
                </a:solidFill>
                <a:latin typeface="Libre Baskerville" pitchFamily="34" charset="0"/>
                <a:ea typeface="Libre Baskerville" pitchFamily="34" charset="-122"/>
                <a:cs typeface="Libre Baskerville" pitchFamily="34" charset="-120"/>
              </a:rPr>
              <a:t>academic freedom</a:t>
            </a:r>
            <a:r>
              <a:rPr lang="en-US" sz="3900" dirty="0">
                <a:solidFill>
                  <a:srgbClr val="5C4E3D"/>
                </a:solidFill>
                <a:latin typeface="Libre Baskerville" pitchFamily="34" charset="0"/>
                <a:ea typeface="Libre Baskerville" pitchFamily="34" charset="-122"/>
                <a:cs typeface="Libre Baskerville" pitchFamily="34" charset="-120"/>
              </a:rPr>
              <a:t> protect?</a:t>
            </a:r>
            <a:endParaRPr lang="en-US" sz="3900" dirty="0"/>
          </a:p>
        </p:txBody>
      </p:sp>
      <p:sp>
        <p:nvSpPr>
          <p:cNvPr id="3" name="Text 1"/>
          <p:cNvSpPr/>
          <p:nvPr/>
        </p:nvSpPr>
        <p:spPr>
          <a:xfrm>
            <a:off x="793790" y="251948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Freedom comprises three core freedoms:</a:t>
            </a:r>
            <a:endParaRPr lang="en-US" sz="1550" dirty="0"/>
          </a:p>
        </p:txBody>
      </p:sp>
      <p:sp>
        <p:nvSpPr>
          <p:cNvPr id="4" name="Shape 2"/>
          <p:cNvSpPr/>
          <p:nvPr/>
        </p:nvSpPr>
        <p:spPr>
          <a:xfrm>
            <a:off x="793790" y="3060263"/>
            <a:ext cx="4215289" cy="2490788"/>
          </a:xfrm>
          <a:prstGeom prst="roundRect">
            <a:avLst>
              <a:gd name="adj" fmla="val 3347"/>
            </a:avLst>
          </a:prstGeom>
          <a:solidFill>
            <a:srgbClr val="F7EDD4"/>
          </a:solidFill>
          <a:ln w="7620">
            <a:solidFill>
              <a:srgbClr val="DDD3BA"/>
            </a:solidFill>
            <a:prstDash val="solid"/>
          </a:ln>
        </p:spPr>
        <p:txBody>
          <a:bodyPr/>
          <a:lstStyle/>
          <a:p>
            <a:endParaRPr lang="en-US"/>
          </a:p>
        </p:txBody>
      </p:sp>
      <p:sp>
        <p:nvSpPr>
          <p:cNvPr id="5" name="Text 3"/>
          <p:cNvSpPr/>
          <p:nvPr/>
        </p:nvSpPr>
        <p:spPr>
          <a:xfrm>
            <a:off x="999768" y="326624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1. Freedom to learn</a:t>
            </a:r>
            <a:endParaRPr lang="en-US" sz="2300" dirty="0"/>
          </a:p>
        </p:txBody>
      </p:sp>
      <p:sp>
        <p:nvSpPr>
          <p:cNvPr id="6" name="Text 4"/>
          <p:cNvSpPr/>
          <p:nvPr/>
        </p:nvSpPr>
        <p:spPr>
          <a:xfrm>
            <a:off x="999768" y="3757374"/>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This value is closely linked to equitable access to higher education.</a:t>
            </a:r>
            <a:endParaRPr lang="en-US" sz="1550" dirty="0"/>
          </a:p>
        </p:txBody>
      </p:sp>
      <p:sp>
        <p:nvSpPr>
          <p:cNvPr id="7" name="Shape 5"/>
          <p:cNvSpPr/>
          <p:nvPr/>
        </p:nvSpPr>
        <p:spPr>
          <a:xfrm>
            <a:off x="5207437" y="3060263"/>
            <a:ext cx="4215408" cy="2490788"/>
          </a:xfrm>
          <a:prstGeom prst="roundRect">
            <a:avLst>
              <a:gd name="adj" fmla="val 3347"/>
            </a:avLst>
          </a:prstGeom>
          <a:solidFill>
            <a:srgbClr val="F7EDD4"/>
          </a:solidFill>
          <a:ln w="7620">
            <a:solidFill>
              <a:srgbClr val="DDD3BA"/>
            </a:solidFill>
            <a:prstDash val="solid"/>
          </a:ln>
        </p:spPr>
        <p:txBody>
          <a:bodyPr/>
          <a:lstStyle/>
          <a:p>
            <a:endParaRPr lang="en-US"/>
          </a:p>
        </p:txBody>
      </p:sp>
      <p:sp>
        <p:nvSpPr>
          <p:cNvPr id="8" name="Text 6"/>
          <p:cNvSpPr/>
          <p:nvPr/>
        </p:nvSpPr>
        <p:spPr>
          <a:xfrm>
            <a:off x="5413415" y="3266242"/>
            <a:ext cx="3028355"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2. Freedom to teach</a:t>
            </a:r>
            <a:endParaRPr lang="en-US" sz="2300" dirty="0"/>
          </a:p>
        </p:txBody>
      </p:sp>
      <p:sp>
        <p:nvSpPr>
          <p:cNvPr id="9" name="Text 7"/>
          <p:cNvSpPr/>
          <p:nvPr/>
        </p:nvSpPr>
        <p:spPr>
          <a:xfrm>
            <a:off x="5413415" y="3757374"/>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Academic staff must have the liberty to define the curriculum and teaching methods, an exercise that includes strong public and social responsibility.</a:t>
            </a:r>
            <a:endParaRPr lang="en-US" sz="1550" dirty="0"/>
          </a:p>
        </p:txBody>
      </p:sp>
      <p:sp>
        <p:nvSpPr>
          <p:cNvPr id="10" name="Shape 8"/>
          <p:cNvSpPr/>
          <p:nvPr/>
        </p:nvSpPr>
        <p:spPr>
          <a:xfrm>
            <a:off x="9621203" y="3060263"/>
            <a:ext cx="4215289" cy="2490788"/>
          </a:xfrm>
          <a:prstGeom prst="roundRect">
            <a:avLst>
              <a:gd name="adj" fmla="val 3347"/>
            </a:avLst>
          </a:prstGeom>
          <a:solidFill>
            <a:srgbClr val="F7EDD4"/>
          </a:solidFill>
          <a:ln w="7620">
            <a:solidFill>
              <a:srgbClr val="DDD3BA"/>
            </a:solidFill>
            <a:prstDash val="solid"/>
          </a:ln>
        </p:spPr>
        <p:txBody>
          <a:bodyPr/>
          <a:lstStyle/>
          <a:p>
            <a:endParaRPr lang="en-US"/>
          </a:p>
        </p:txBody>
      </p:sp>
      <p:sp>
        <p:nvSpPr>
          <p:cNvPr id="11" name="Text 9"/>
          <p:cNvSpPr/>
          <p:nvPr/>
        </p:nvSpPr>
        <p:spPr>
          <a:xfrm>
            <a:off x="9827181" y="3266242"/>
            <a:ext cx="3498771"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3. Freedom to research</a:t>
            </a:r>
            <a:endParaRPr lang="en-US" sz="2300" dirty="0"/>
          </a:p>
        </p:txBody>
      </p:sp>
      <p:sp>
        <p:nvSpPr>
          <p:cNvPr id="12" name="Text 10"/>
          <p:cNvSpPr/>
          <p:nvPr/>
        </p:nvSpPr>
        <p:spPr>
          <a:xfrm>
            <a:off x="9827181" y="3757374"/>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This includes the right to determine what shall (or shall not) be researched, how it shall be researched, and the methods and avenues through which the findings will be disseminated.</a:t>
            </a:r>
            <a:endParaRPr lang="en-US" sz="1550" dirty="0"/>
          </a:p>
        </p:txBody>
      </p:sp>
      <p:sp>
        <p:nvSpPr>
          <p:cNvPr id="13" name="Text 11"/>
          <p:cNvSpPr/>
          <p:nvPr/>
        </p:nvSpPr>
        <p:spPr>
          <a:xfrm>
            <a:off x="793790" y="577429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Each of these freedoms entails the overarching freedom to think, to question, and to share ideas, both inside and outside the higher education sector. This protection applies to the dissemination of research and teaching outcomes both within and outside the higher education sector.</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2480905"/>
          </a:xfrm>
          <a:prstGeom prst="rect">
            <a:avLst/>
          </a:prstGeom>
        </p:spPr>
      </p:pic>
      <p:sp>
        <p:nvSpPr>
          <p:cNvPr id="3" name="Text 0"/>
          <p:cNvSpPr/>
          <p:nvPr/>
        </p:nvSpPr>
        <p:spPr>
          <a:xfrm>
            <a:off x="793790" y="3159443"/>
            <a:ext cx="9140428"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Why is </a:t>
            </a:r>
            <a:r>
              <a:rPr lang="en-US" sz="3900" dirty="0">
                <a:solidFill>
                  <a:srgbClr val="B88E23"/>
                </a:solidFill>
                <a:latin typeface="Libre Baskerville" pitchFamily="34" charset="0"/>
                <a:ea typeface="Libre Baskerville" pitchFamily="34" charset="-122"/>
                <a:cs typeface="Libre Baskerville" pitchFamily="34" charset="-120"/>
              </a:rPr>
              <a:t>academic freedom</a:t>
            </a:r>
            <a:r>
              <a:rPr lang="en-US" sz="3900" dirty="0">
                <a:solidFill>
                  <a:srgbClr val="5C4E3D"/>
                </a:solidFill>
                <a:latin typeface="Libre Baskerville" pitchFamily="34" charset="0"/>
                <a:ea typeface="Libre Baskerville" pitchFamily="34" charset="-122"/>
                <a:cs typeface="Libre Baskerville" pitchFamily="34" charset="-120"/>
              </a:rPr>
              <a:t> essential?</a:t>
            </a:r>
            <a:endParaRPr lang="en-US" sz="3900" dirty="0"/>
          </a:p>
        </p:txBody>
      </p:sp>
      <p:sp>
        <p:nvSpPr>
          <p:cNvPr id="4" name="Shape 1"/>
          <p:cNvSpPr/>
          <p:nvPr/>
        </p:nvSpPr>
        <p:spPr>
          <a:xfrm>
            <a:off x="793790" y="4077176"/>
            <a:ext cx="4215289" cy="3473887"/>
          </a:xfrm>
          <a:prstGeom prst="roundRect">
            <a:avLst>
              <a:gd name="adj" fmla="val 3159"/>
            </a:avLst>
          </a:prstGeom>
          <a:solidFill>
            <a:srgbClr val="FFFDFA"/>
          </a:solidFill>
          <a:ln w="22860">
            <a:solidFill>
              <a:srgbClr val="DDD3BA"/>
            </a:solidFill>
            <a:prstDash val="solid"/>
          </a:ln>
        </p:spPr>
        <p:txBody>
          <a:bodyPr/>
          <a:lstStyle/>
          <a:p>
            <a:endParaRPr lang="en-US"/>
          </a:p>
        </p:txBody>
      </p:sp>
      <p:sp>
        <p:nvSpPr>
          <p:cNvPr id="5" name="Shape 2"/>
          <p:cNvSpPr/>
          <p:nvPr/>
        </p:nvSpPr>
        <p:spPr>
          <a:xfrm>
            <a:off x="770930" y="4077176"/>
            <a:ext cx="91440" cy="3473887"/>
          </a:xfrm>
          <a:prstGeom prst="roundRect">
            <a:avLst>
              <a:gd name="adj" fmla="val 91163"/>
            </a:avLst>
          </a:prstGeom>
          <a:solidFill>
            <a:srgbClr val="B88E23"/>
          </a:solidFill>
          <a:ln/>
        </p:spPr>
        <p:txBody>
          <a:bodyPr/>
          <a:lstStyle/>
          <a:p>
            <a:endParaRPr lang="en-US"/>
          </a:p>
        </p:txBody>
      </p:sp>
      <p:sp>
        <p:nvSpPr>
          <p:cNvPr id="6" name="Text 3"/>
          <p:cNvSpPr/>
          <p:nvPr/>
        </p:nvSpPr>
        <p:spPr>
          <a:xfrm>
            <a:off x="1083588" y="4298394"/>
            <a:ext cx="3608903"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Public good and quality</a:t>
            </a:r>
            <a:endParaRPr lang="en-US" sz="2300" dirty="0"/>
          </a:p>
        </p:txBody>
      </p:sp>
      <p:sp>
        <p:nvSpPr>
          <p:cNvPr id="7" name="Text 4"/>
          <p:cNvSpPr/>
          <p:nvPr/>
        </p:nvSpPr>
        <p:spPr>
          <a:xfrm>
            <a:off x="1083588" y="4789527"/>
            <a:ext cx="3704273" cy="190523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freedom is an indispensable aspect of quality learning, teaching, and research. It is a necessary condition for higher education institutions to produce and transmit knowledge for the benefit of society as a public good.</a:t>
            </a:r>
            <a:endParaRPr lang="en-US" sz="1550" dirty="0"/>
          </a:p>
        </p:txBody>
      </p:sp>
      <p:sp>
        <p:nvSpPr>
          <p:cNvPr id="8" name="Shape 5"/>
          <p:cNvSpPr/>
          <p:nvPr/>
        </p:nvSpPr>
        <p:spPr>
          <a:xfrm>
            <a:off x="5207437" y="4077176"/>
            <a:ext cx="4215408" cy="3473887"/>
          </a:xfrm>
          <a:prstGeom prst="roundRect">
            <a:avLst>
              <a:gd name="adj" fmla="val 3159"/>
            </a:avLst>
          </a:prstGeom>
          <a:solidFill>
            <a:srgbClr val="FFFDFA"/>
          </a:solidFill>
          <a:ln w="22860">
            <a:solidFill>
              <a:srgbClr val="DDD3BA"/>
            </a:solidFill>
            <a:prstDash val="solid"/>
          </a:ln>
        </p:spPr>
        <p:txBody>
          <a:bodyPr/>
          <a:lstStyle/>
          <a:p>
            <a:endParaRPr lang="en-US"/>
          </a:p>
        </p:txBody>
      </p:sp>
      <p:sp>
        <p:nvSpPr>
          <p:cNvPr id="9" name="Shape 6"/>
          <p:cNvSpPr/>
          <p:nvPr/>
        </p:nvSpPr>
        <p:spPr>
          <a:xfrm>
            <a:off x="5184577" y="4077176"/>
            <a:ext cx="91440" cy="3473887"/>
          </a:xfrm>
          <a:prstGeom prst="roundRect">
            <a:avLst>
              <a:gd name="adj" fmla="val 91163"/>
            </a:avLst>
          </a:prstGeom>
          <a:solidFill>
            <a:srgbClr val="B88E23"/>
          </a:solidFill>
          <a:ln/>
        </p:spPr>
        <p:txBody>
          <a:bodyPr/>
          <a:lstStyle/>
          <a:p>
            <a:endParaRPr lang="en-US"/>
          </a:p>
        </p:txBody>
      </p:sp>
      <p:sp>
        <p:nvSpPr>
          <p:cNvPr id="10" name="Text 7"/>
          <p:cNvSpPr/>
          <p:nvPr/>
        </p:nvSpPr>
        <p:spPr>
          <a:xfrm>
            <a:off x="5497235" y="4298394"/>
            <a:ext cx="3342322"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Advancing knowledge</a:t>
            </a:r>
            <a:endParaRPr lang="en-US" sz="2300" dirty="0"/>
          </a:p>
        </p:txBody>
      </p:sp>
      <p:sp>
        <p:nvSpPr>
          <p:cNvPr id="11" name="Text 8"/>
          <p:cNvSpPr/>
          <p:nvPr/>
        </p:nvSpPr>
        <p:spPr>
          <a:xfrm>
            <a:off x="5497235" y="4789527"/>
            <a:ext cx="3704392" cy="254031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guarantees academics and students the freedom of thought and inquiry to advance knowledge. It provides the condition for challenging existing academic standards based on new research findings and is crucial for advancing the standards of academic disciplines.</a:t>
            </a:r>
            <a:endParaRPr lang="en-US" sz="1550" dirty="0"/>
          </a:p>
        </p:txBody>
      </p:sp>
      <p:sp>
        <p:nvSpPr>
          <p:cNvPr id="12" name="Shape 9"/>
          <p:cNvSpPr/>
          <p:nvPr/>
        </p:nvSpPr>
        <p:spPr>
          <a:xfrm>
            <a:off x="9621203" y="4077176"/>
            <a:ext cx="4215289" cy="3473887"/>
          </a:xfrm>
          <a:prstGeom prst="roundRect">
            <a:avLst>
              <a:gd name="adj" fmla="val 3159"/>
            </a:avLst>
          </a:prstGeom>
          <a:solidFill>
            <a:srgbClr val="FFFDFA"/>
          </a:solidFill>
          <a:ln w="22860">
            <a:solidFill>
              <a:srgbClr val="DDD3BA"/>
            </a:solidFill>
            <a:prstDash val="solid"/>
          </a:ln>
        </p:spPr>
        <p:txBody>
          <a:bodyPr/>
          <a:lstStyle/>
          <a:p>
            <a:endParaRPr lang="en-US"/>
          </a:p>
        </p:txBody>
      </p:sp>
      <p:sp>
        <p:nvSpPr>
          <p:cNvPr id="13" name="Shape 10"/>
          <p:cNvSpPr/>
          <p:nvPr/>
        </p:nvSpPr>
        <p:spPr>
          <a:xfrm>
            <a:off x="9598343" y="4077176"/>
            <a:ext cx="91440" cy="3473887"/>
          </a:xfrm>
          <a:prstGeom prst="roundRect">
            <a:avLst>
              <a:gd name="adj" fmla="val 91163"/>
            </a:avLst>
          </a:prstGeom>
          <a:solidFill>
            <a:srgbClr val="B88E23"/>
          </a:solidFill>
          <a:ln/>
        </p:spPr>
        <p:txBody>
          <a:bodyPr/>
          <a:lstStyle/>
          <a:p>
            <a:endParaRPr lang="en-US"/>
          </a:p>
        </p:txBody>
      </p:sp>
      <p:sp>
        <p:nvSpPr>
          <p:cNvPr id="14" name="Text 11"/>
          <p:cNvSpPr/>
          <p:nvPr/>
        </p:nvSpPr>
        <p:spPr>
          <a:xfrm>
            <a:off x="9911001" y="4298394"/>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Democracy</a:t>
            </a:r>
            <a:endParaRPr lang="en-US" sz="2300" dirty="0"/>
          </a:p>
        </p:txBody>
      </p:sp>
      <p:sp>
        <p:nvSpPr>
          <p:cNvPr id="15" name="Text 12"/>
          <p:cNvSpPr/>
          <p:nvPr/>
        </p:nvSpPr>
        <p:spPr>
          <a:xfrm>
            <a:off x="9911001" y="4789527"/>
            <a:ext cx="3704273" cy="190523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Societies cannot be genuinely democratic without honouring academic freedom and institutional autonomy. As a democratic right, it shares elements with freedom of thought, opinion, and expression.</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1189196"/>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Conditions and responsibilities </a:t>
            </a:r>
            <a:r>
              <a:rPr lang="en-US" sz="3900" dirty="0">
                <a:solidFill>
                  <a:srgbClr val="B88E23"/>
                </a:solidFill>
                <a:latin typeface="Libre Baskerville" pitchFamily="34" charset="0"/>
                <a:ea typeface="Libre Baskerville" pitchFamily="34" charset="-122"/>
                <a:cs typeface="Libre Baskerville" pitchFamily="34" charset="-120"/>
              </a:rPr>
              <a:t>(1)</a:t>
            </a:r>
            <a:endParaRPr lang="en-US" sz="3900" dirty="0"/>
          </a:p>
        </p:txBody>
      </p:sp>
      <p:sp>
        <p:nvSpPr>
          <p:cNvPr id="4" name="Text 1"/>
          <p:cNvSpPr/>
          <p:nvPr/>
        </p:nvSpPr>
        <p:spPr>
          <a:xfrm>
            <a:off x="6280190" y="2727008"/>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Whilst academic freedom is essential, it is not an absolute value. Its exercise is complex and must be framed by specific standards and considerations:</a:t>
            </a:r>
            <a:endParaRPr lang="en-US" sz="1550" dirty="0"/>
          </a:p>
        </p:txBody>
      </p:sp>
      <p:sp>
        <p:nvSpPr>
          <p:cNvPr id="5" name="Shape 2"/>
          <p:cNvSpPr/>
          <p:nvPr/>
        </p:nvSpPr>
        <p:spPr>
          <a:xfrm>
            <a:off x="6257330" y="3585329"/>
            <a:ext cx="7602141" cy="45720"/>
          </a:xfrm>
          <a:prstGeom prst="rect">
            <a:avLst/>
          </a:prstGeom>
          <a:solidFill>
            <a:srgbClr val="B88E23"/>
          </a:solidFill>
          <a:ln/>
        </p:spPr>
        <p:txBody>
          <a:bodyPr/>
          <a:lstStyle/>
          <a:p>
            <a:endParaRPr lang="en-US"/>
          </a:p>
        </p:txBody>
      </p:sp>
      <p:sp>
        <p:nvSpPr>
          <p:cNvPr id="6" name="Text 3"/>
          <p:cNvSpPr/>
          <p:nvPr/>
        </p:nvSpPr>
        <p:spPr>
          <a:xfrm>
            <a:off x="6280190" y="3829407"/>
            <a:ext cx="3403521"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Professional standards</a:t>
            </a:r>
            <a:endParaRPr lang="en-US" sz="2300" dirty="0"/>
          </a:p>
        </p:txBody>
      </p:sp>
      <p:sp>
        <p:nvSpPr>
          <p:cNvPr id="7" name="Text 4"/>
          <p:cNvSpPr/>
          <p:nvPr/>
        </p:nvSpPr>
        <p:spPr>
          <a:xfrm>
            <a:off x="6280190" y="432054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must adhere to rigorous scientific and professional standards of the respective discipline.</a:t>
            </a:r>
            <a:endParaRPr lang="en-US" sz="1550" dirty="0"/>
          </a:p>
        </p:txBody>
      </p:sp>
      <p:sp>
        <p:nvSpPr>
          <p:cNvPr id="8" name="Shape 5"/>
          <p:cNvSpPr/>
          <p:nvPr/>
        </p:nvSpPr>
        <p:spPr>
          <a:xfrm>
            <a:off x="6257330" y="5352455"/>
            <a:ext cx="7602141" cy="45720"/>
          </a:xfrm>
          <a:prstGeom prst="rect">
            <a:avLst/>
          </a:prstGeom>
          <a:solidFill>
            <a:srgbClr val="B88E23"/>
          </a:solidFill>
          <a:ln/>
        </p:spPr>
        <p:txBody>
          <a:bodyPr/>
          <a:lstStyle/>
          <a:p>
            <a:endParaRPr lang="en-US"/>
          </a:p>
        </p:txBody>
      </p:sp>
      <p:sp>
        <p:nvSpPr>
          <p:cNvPr id="9" name="Text 6"/>
          <p:cNvSpPr/>
          <p:nvPr/>
        </p:nvSpPr>
        <p:spPr>
          <a:xfrm>
            <a:off x="6280190" y="559653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Ethical conduct</a:t>
            </a:r>
            <a:endParaRPr lang="en-US" sz="2300" dirty="0"/>
          </a:p>
        </p:txBody>
      </p:sp>
      <p:sp>
        <p:nvSpPr>
          <p:cNvPr id="10" name="Text 7"/>
          <p:cNvSpPr/>
          <p:nvPr/>
        </p:nvSpPr>
        <p:spPr>
          <a:xfrm>
            <a:off x="6280190" y="6087666"/>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Exercise of AF requires respect for the rights of others and adherence to ethical conduct. Researchers must also be aware of the impact of their work on humans and their environment.</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028111"/>
            <a:ext cx="8659178"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Conditions and responsibilities </a:t>
            </a:r>
            <a:r>
              <a:rPr lang="en-US" sz="3900" dirty="0">
                <a:solidFill>
                  <a:srgbClr val="B88E23"/>
                </a:solidFill>
                <a:latin typeface="Libre Baskerville" pitchFamily="34" charset="0"/>
                <a:ea typeface="Libre Baskerville" pitchFamily="34" charset="-122"/>
                <a:cs typeface="Libre Baskerville" pitchFamily="34" charset="-120"/>
              </a:rPr>
              <a:t>(2)</a:t>
            </a:r>
            <a:endParaRPr lang="en-US" sz="3900" dirty="0"/>
          </a:p>
        </p:txBody>
      </p:sp>
      <p:sp>
        <p:nvSpPr>
          <p:cNvPr id="3" name="Shape 1"/>
          <p:cNvSpPr/>
          <p:nvPr/>
        </p:nvSpPr>
        <p:spPr>
          <a:xfrm>
            <a:off x="793790" y="3045023"/>
            <a:ext cx="4215289" cy="3156347"/>
          </a:xfrm>
          <a:prstGeom prst="roundRect">
            <a:avLst>
              <a:gd name="adj" fmla="val 2641"/>
            </a:avLst>
          </a:prstGeom>
          <a:solidFill>
            <a:srgbClr val="FFFDFA"/>
          </a:solidFill>
          <a:ln w="22860">
            <a:solidFill>
              <a:srgbClr val="DDD3BA"/>
            </a:solidFill>
            <a:prstDash val="solid"/>
          </a:ln>
        </p:spPr>
        <p:txBody>
          <a:bodyPr/>
          <a:lstStyle/>
          <a:p>
            <a:endParaRPr lang="en-US"/>
          </a:p>
        </p:txBody>
      </p:sp>
      <p:sp>
        <p:nvSpPr>
          <p:cNvPr id="4" name="Text 2"/>
          <p:cNvSpPr/>
          <p:nvPr/>
        </p:nvSpPr>
        <p:spPr>
          <a:xfrm>
            <a:off x="1015008" y="3266242"/>
            <a:ext cx="3114080"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Secure environment</a:t>
            </a:r>
            <a:endParaRPr lang="en-US" sz="2300" dirty="0"/>
          </a:p>
        </p:txBody>
      </p:sp>
      <p:sp>
        <p:nvSpPr>
          <p:cNvPr id="5" name="Text 3"/>
          <p:cNvSpPr/>
          <p:nvPr/>
        </p:nvSpPr>
        <p:spPr>
          <a:xfrm>
            <a:off x="1015008" y="3757374"/>
            <a:ext cx="3772853" cy="190523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staff must benefit from sufficiently secure employment conditions so that they do not suffer threats, dismissal, or sanctions related to the content of their research, teaching, or professional views.</a:t>
            </a:r>
            <a:endParaRPr lang="en-US" sz="1550" dirty="0"/>
          </a:p>
        </p:txBody>
      </p:sp>
      <p:sp>
        <p:nvSpPr>
          <p:cNvPr id="6" name="Shape 4"/>
          <p:cNvSpPr/>
          <p:nvPr/>
        </p:nvSpPr>
        <p:spPr>
          <a:xfrm>
            <a:off x="5207437" y="3045023"/>
            <a:ext cx="4215408" cy="3156347"/>
          </a:xfrm>
          <a:prstGeom prst="roundRect">
            <a:avLst>
              <a:gd name="adj" fmla="val 2641"/>
            </a:avLst>
          </a:prstGeom>
          <a:solidFill>
            <a:srgbClr val="FFFDFA"/>
          </a:solidFill>
          <a:ln w="22860">
            <a:solidFill>
              <a:srgbClr val="DDD3BA"/>
            </a:solidFill>
            <a:prstDash val="solid"/>
          </a:ln>
        </p:spPr>
        <p:txBody>
          <a:bodyPr/>
          <a:lstStyle/>
          <a:p>
            <a:endParaRPr lang="en-US"/>
          </a:p>
        </p:txBody>
      </p:sp>
      <p:sp>
        <p:nvSpPr>
          <p:cNvPr id="7" name="Text 5"/>
          <p:cNvSpPr/>
          <p:nvPr/>
        </p:nvSpPr>
        <p:spPr>
          <a:xfrm>
            <a:off x="5428655" y="3266242"/>
            <a:ext cx="352436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Institutional autonomy</a:t>
            </a:r>
            <a:endParaRPr lang="en-US" sz="2300" dirty="0"/>
          </a:p>
        </p:txBody>
      </p:sp>
      <p:sp>
        <p:nvSpPr>
          <p:cNvPr id="8" name="Text 6"/>
          <p:cNvSpPr/>
          <p:nvPr/>
        </p:nvSpPr>
        <p:spPr>
          <a:xfrm>
            <a:off x="5428655" y="3757374"/>
            <a:ext cx="3772972" cy="158769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freedom protects individual scholarship and the free functioning of academic institutions. Institutional autonomy (self-governance) is crucial and constitutive for academic freedom.</a:t>
            </a:r>
            <a:endParaRPr lang="en-US" sz="1550" dirty="0"/>
          </a:p>
        </p:txBody>
      </p:sp>
      <p:sp>
        <p:nvSpPr>
          <p:cNvPr id="9" name="Shape 7"/>
          <p:cNvSpPr/>
          <p:nvPr/>
        </p:nvSpPr>
        <p:spPr>
          <a:xfrm>
            <a:off x="9621203" y="3045023"/>
            <a:ext cx="4215289" cy="3156347"/>
          </a:xfrm>
          <a:prstGeom prst="roundRect">
            <a:avLst>
              <a:gd name="adj" fmla="val 2641"/>
            </a:avLst>
          </a:prstGeom>
          <a:solidFill>
            <a:srgbClr val="FFFDFA"/>
          </a:solidFill>
          <a:ln w="22860">
            <a:solidFill>
              <a:srgbClr val="DDD3BA"/>
            </a:solidFill>
            <a:prstDash val="solid"/>
          </a:ln>
        </p:spPr>
        <p:txBody>
          <a:bodyPr/>
          <a:lstStyle/>
          <a:p>
            <a:endParaRPr lang="en-US"/>
          </a:p>
        </p:txBody>
      </p:sp>
      <p:sp>
        <p:nvSpPr>
          <p:cNvPr id="10" name="Text 8"/>
          <p:cNvSpPr/>
          <p:nvPr/>
        </p:nvSpPr>
        <p:spPr>
          <a:xfrm>
            <a:off x="9842421" y="326624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Governance</a:t>
            </a:r>
            <a:endParaRPr lang="en-US" sz="2300" dirty="0"/>
          </a:p>
        </p:txBody>
      </p:sp>
      <p:sp>
        <p:nvSpPr>
          <p:cNvPr id="11" name="Text 9"/>
          <p:cNvSpPr/>
          <p:nvPr/>
        </p:nvSpPr>
        <p:spPr>
          <a:xfrm>
            <a:off x="9842421" y="3757374"/>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Governance structures must consciously respect academic freedom, ensuring that academic staff and students participate meaningfully in decision-making processes and can express their views on institutional policies without fear of reprisals.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317069"/>
            <a:ext cx="7957542"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Want to jump to specific slides?</a:t>
            </a:r>
            <a:endParaRPr lang="en-US" sz="3900" dirty="0"/>
          </a:p>
        </p:txBody>
      </p:sp>
      <p:sp>
        <p:nvSpPr>
          <p:cNvPr id="3" name="Text 1"/>
          <p:cNvSpPr/>
          <p:nvPr/>
        </p:nvSpPr>
        <p:spPr>
          <a:xfrm>
            <a:off x="793790" y="2433161"/>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For teachers</a:t>
            </a:r>
            <a:endParaRPr lang="en-US" sz="2300" dirty="0"/>
          </a:p>
        </p:txBody>
      </p:sp>
      <p:sp>
        <p:nvSpPr>
          <p:cNvPr id="4" name="Text 2"/>
          <p:cNvSpPr/>
          <p:nvPr/>
        </p:nvSpPr>
        <p:spPr>
          <a:xfrm>
            <a:off x="793790" y="300359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What are fundamental values?</a:t>
            </a:r>
            <a:endParaRPr lang="en-US" sz="1550" dirty="0"/>
          </a:p>
        </p:txBody>
      </p:sp>
      <p:sp>
        <p:nvSpPr>
          <p:cNvPr id="5" name="Text 3"/>
          <p:cNvSpPr/>
          <p:nvPr/>
        </p:nvSpPr>
        <p:spPr>
          <a:xfrm>
            <a:off x="793790" y="339054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How can these values be measured</a:t>
            </a:r>
            <a:endParaRPr lang="en-US" sz="1550" dirty="0"/>
          </a:p>
        </p:txBody>
      </p:sp>
      <p:sp>
        <p:nvSpPr>
          <p:cNvPr id="6" name="Text 4"/>
          <p:cNvSpPr/>
          <p:nvPr/>
        </p:nvSpPr>
        <p:spPr>
          <a:xfrm>
            <a:off x="793790" y="3906441"/>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For policymakers</a:t>
            </a:r>
            <a:endParaRPr lang="en-US" sz="2300" dirty="0"/>
          </a:p>
        </p:txBody>
      </p:sp>
      <p:sp>
        <p:nvSpPr>
          <p:cNvPr id="7" name="Text 5"/>
          <p:cNvSpPr/>
          <p:nvPr/>
        </p:nvSpPr>
        <p:spPr>
          <a:xfrm>
            <a:off x="793790" y="4357807"/>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For consultants</a:t>
            </a:r>
            <a:endParaRPr lang="en-US" sz="2300" dirty="0"/>
          </a:p>
        </p:txBody>
      </p:sp>
      <p:sp>
        <p:nvSpPr>
          <p:cNvPr id="8" name="Text 6"/>
          <p:cNvSpPr/>
          <p:nvPr/>
        </p:nvSpPr>
        <p:spPr>
          <a:xfrm>
            <a:off x="793790" y="4809173"/>
            <a:ext cx="6279356" cy="744141"/>
          </a:xfrm>
          <a:prstGeom prst="rect">
            <a:avLst/>
          </a:prstGeom>
          <a:noFill/>
          <a:ln/>
        </p:spPr>
        <p:txBody>
          <a:bodyPr wrap="squar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Are you interested in a specific fundamental values?</a:t>
            </a:r>
            <a:endParaRPr lang="en-US" sz="2300" dirty="0"/>
          </a:p>
        </p:txBody>
      </p:sp>
      <p:sp>
        <p:nvSpPr>
          <p:cNvPr id="9" name="Text 7"/>
          <p:cNvSpPr/>
          <p:nvPr/>
        </p:nvSpPr>
        <p:spPr>
          <a:xfrm>
            <a:off x="793790" y="575167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Academic freedom</a:t>
            </a:r>
            <a:endParaRPr lang="en-US" sz="1550" dirty="0"/>
          </a:p>
        </p:txBody>
      </p:sp>
      <p:sp>
        <p:nvSpPr>
          <p:cNvPr id="10" name="Text 8"/>
          <p:cNvSpPr/>
          <p:nvPr/>
        </p:nvSpPr>
        <p:spPr>
          <a:xfrm>
            <a:off x="793790" y="613862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Academic integrity</a:t>
            </a:r>
            <a:endParaRPr lang="en-US" sz="1550" dirty="0"/>
          </a:p>
        </p:txBody>
      </p:sp>
      <p:sp>
        <p:nvSpPr>
          <p:cNvPr id="11" name="Text 9"/>
          <p:cNvSpPr/>
          <p:nvPr/>
        </p:nvSpPr>
        <p:spPr>
          <a:xfrm>
            <a:off x="793790" y="652557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Institutional autonomy</a:t>
            </a:r>
            <a:endParaRPr lang="en-US" sz="1550" dirty="0"/>
          </a:p>
        </p:txBody>
      </p:sp>
      <p:sp>
        <p:nvSpPr>
          <p:cNvPr id="12" name="Text 10"/>
          <p:cNvSpPr/>
          <p:nvPr/>
        </p:nvSpPr>
        <p:spPr>
          <a:xfrm>
            <a:off x="7564874" y="2413397"/>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Participation of students and staff in higher education governance</a:t>
            </a:r>
            <a:endParaRPr lang="en-US" sz="1550" dirty="0"/>
          </a:p>
        </p:txBody>
      </p:sp>
      <p:sp>
        <p:nvSpPr>
          <p:cNvPr id="13" name="Text 11"/>
          <p:cNvSpPr/>
          <p:nvPr/>
        </p:nvSpPr>
        <p:spPr>
          <a:xfrm>
            <a:off x="7564874" y="311789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Public responsibility for higher education</a:t>
            </a:r>
            <a:endParaRPr lang="en-US" sz="1550" dirty="0"/>
          </a:p>
        </p:txBody>
      </p:sp>
      <p:sp>
        <p:nvSpPr>
          <p:cNvPr id="14" name="Text 12"/>
          <p:cNvSpPr/>
          <p:nvPr/>
        </p:nvSpPr>
        <p:spPr>
          <a:xfrm>
            <a:off x="7564874" y="350484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Public responsibility of higher education</a:t>
            </a:r>
            <a:endParaRPr lang="en-US" sz="1550" dirty="0"/>
          </a:p>
        </p:txBody>
      </p:sp>
      <p:sp>
        <p:nvSpPr>
          <p:cNvPr id="15" name="Shape 13"/>
          <p:cNvSpPr/>
          <p:nvPr/>
        </p:nvSpPr>
        <p:spPr>
          <a:xfrm>
            <a:off x="7564874" y="4045625"/>
            <a:ext cx="6279356" cy="1795820"/>
          </a:xfrm>
          <a:prstGeom prst="roundRect">
            <a:avLst>
              <a:gd name="adj" fmla="val 4642"/>
            </a:avLst>
          </a:prstGeom>
          <a:solidFill>
            <a:srgbClr val="F3E4BF"/>
          </a:solidFill>
          <a:ln/>
        </p:spPr>
        <p:txBody>
          <a:bodyPr/>
          <a:lstStyle/>
          <a:p>
            <a:endParaRPr lang="en-US"/>
          </a:p>
        </p:txBody>
      </p:sp>
      <p:pic>
        <p:nvPicPr>
          <p:cNvPr id="16"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3232" y="4340900"/>
            <a:ext cx="248007" cy="198358"/>
          </a:xfrm>
          <a:prstGeom prst="rect">
            <a:avLst/>
          </a:prstGeom>
        </p:spPr>
      </p:pic>
      <p:sp>
        <p:nvSpPr>
          <p:cNvPr id="17" name="Text 14"/>
          <p:cNvSpPr/>
          <p:nvPr/>
        </p:nvSpPr>
        <p:spPr>
          <a:xfrm>
            <a:off x="8209598" y="4293513"/>
            <a:ext cx="5436275" cy="127015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DM Sans" pitchFamily="34" charset="0"/>
                <a:ea typeface="DM Sans" pitchFamily="34" charset="-122"/>
                <a:cs typeface="DM Sans" pitchFamily="34" charset="-120"/>
              </a:rPr>
              <a:t>NB</a:t>
            </a:r>
            <a:r>
              <a:rPr lang="en-US" sz="1550" dirty="0">
                <a:solidFill>
                  <a:srgbClr val="000000"/>
                </a:solidFill>
                <a:latin typeface="DM Sans" pitchFamily="34" charset="0"/>
                <a:ea typeface="DM Sans" pitchFamily="34" charset="-122"/>
                <a:cs typeface="DM Sans" pitchFamily="34" charset="-120"/>
              </a:rPr>
              <a:t> Whilst each value may be examined separately, the six fundamental values of the EHEA constitute a coherent whole, and all need to be implemented fully within each education system and each higher education institution.</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alpha val="85000"/>
            </a:srgbClr>
          </a:solidFill>
          <a:ln/>
        </p:spPr>
        <p:txBody>
          <a:bodyPr/>
          <a:lstStyle/>
          <a:p>
            <a:endParaRPr lang="en-US"/>
          </a:p>
        </p:txBody>
      </p:sp>
      <p:sp>
        <p:nvSpPr>
          <p:cNvPr id="4" name="Shape 1"/>
          <p:cNvSpPr/>
          <p:nvPr/>
        </p:nvSpPr>
        <p:spPr>
          <a:xfrm>
            <a:off x="793790" y="3032760"/>
            <a:ext cx="1038106" cy="373142"/>
          </a:xfrm>
          <a:prstGeom prst="roundRect">
            <a:avLst>
              <a:gd name="adj" fmla="val 17872"/>
            </a:avLst>
          </a:prstGeom>
          <a:solidFill>
            <a:srgbClr val="F7EDD4"/>
          </a:solidFill>
          <a:ln/>
        </p:spPr>
        <p:txBody>
          <a:bodyPr/>
          <a:lstStyle/>
          <a:p>
            <a:endParaRPr lang="en-US"/>
          </a:p>
        </p:txBody>
      </p:sp>
      <p:sp>
        <p:nvSpPr>
          <p:cNvPr id="5" name="Text 2"/>
          <p:cNvSpPr/>
          <p:nvPr/>
        </p:nvSpPr>
        <p:spPr>
          <a:xfrm>
            <a:off x="912852" y="3092291"/>
            <a:ext cx="799981" cy="254079"/>
          </a:xfrm>
          <a:prstGeom prst="rect">
            <a:avLst/>
          </a:prstGeom>
          <a:noFill/>
          <a:ln/>
        </p:spPr>
        <p:txBody>
          <a:bodyPr wrap="none" lIns="0" tIns="0" rIns="0" bIns="0" rtlCol="0" anchor="t"/>
          <a:lstStyle/>
          <a:p>
            <a:pPr marL="0" indent="0" algn="l">
              <a:lnSpc>
                <a:spcPts val="2000"/>
              </a:lnSpc>
              <a:buNone/>
            </a:pPr>
            <a:r>
              <a:rPr lang="en-US" sz="1250" dirty="0">
                <a:solidFill>
                  <a:srgbClr val="454240"/>
                </a:solidFill>
                <a:latin typeface="DM Sans" pitchFamily="34" charset="0"/>
                <a:ea typeface="DM Sans" pitchFamily="34" charset="-122"/>
                <a:cs typeface="DM Sans" pitchFamily="34" charset="-120"/>
              </a:rPr>
              <a:t>SECTION V</a:t>
            </a:r>
            <a:endParaRPr lang="en-US" sz="1250" dirty="0"/>
          </a:p>
        </p:txBody>
      </p:sp>
      <p:sp>
        <p:nvSpPr>
          <p:cNvPr id="6" name="Text 3"/>
          <p:cNvSpPr/>
          <p:nvPr/>
        </p:nvSpPr>
        <p:spPr>
          <a:xfrm>
            <a:off x="793790" y="3485198"/>
            <a:ext cx="8653701" cy="620078"/>
          </a:xfrm>
          <a:prstGeom prst="rect">
            <a:avLst/>
          </a:prstGeom>
          <a:noFill/>
          <a:ln/>
        </p:spPr>
        <p:txBody>
          <a:bodyPr wrap="none" lIns="0" tIns="0" rIns="0" bIns="0" rtlCol="0" anchor="t"/>
          <a:lstStyle/>
          <a:p>
            <a:pPr marL="0" indent="0" algn="l">
              <a:lnSpc>
                <a:spcPts val="4850"/>
              </a:lnSpc>
              <a:buNone/>
            </a:pPr>
            <a:r>
              <a:rPr lang="en-US" sz="3900" dirty="0">
                <a:solidFill>
                  <a:srgbClr val="000000"/>
                </a:solidFill>
                <a:latin typeface="Libre Baskerville" pitchFamily="34" charset="0"/>
                <a:ea typeface="Libre Baskerville" pitchFamily="34" charset="-122"/>
                <a:cs typeface="Libre Baskerville" pitchFamily="34" charset="-120"/>
              </a:rPr>
              <a:t>Understanding </a:t>
            </a:r>
            <a:r>
              <a:rPr lang="en-US" sz="3900" dirty="0">
                <a:solidFill>
                  <a:srgbClr val="B88E23"/>
                </a:solidFill>
                <a:latin typeface="Libre Baskerville" pitchFamily="34" charset="0"/>
                <a:ea typeface="Libre Baskerville" pitchFamily="34" charset="-122"/>
                <a:cs typeface="Libre Baskerville" pitchFamily="34" charset="-120"/>
              </a:rPr>
              <a:t>academic integrity</a:t>
            </a:r>
            <a:endParaRPr lang="en-US" sz="3900" dirty="0"/>
          </a:p>
        </p:txBody>
      </p:sp>
      <p:sp>
        <p:nvSpPr>
          <p:cNvPr id="7" name="Text 4"/>
          <p:cNvSpPr/>
          <p:nvPr/>
        </p:nvSpPr>
        <p:spPr>
          <a:xfrm>
            <a:off x="793790" y="4402931"/>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000000"/>
                </a:solidFill>
                <a:latin typeface="DM Sans" pitchFamily="34" charset="0"/>
                <a:ea typeface="DM Sans" pitchFamily="34" charset="-122"/>
                <a:cs typeface="DM Sans" pitchFamily="34" charset="-120"/>
              </a:rPr>
              <a:t>Academic Integrity (AI) refers to a set of behaviours and attitudes within the academic community. It involves internalising and furthering compliance with ethical and professional principles and standards.</a:t>
            </a:r>
            <a:endParaRPr lang="en-US" sz="19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2027753"/>
            <a:ext cx="8152090"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The scope of </a:t>
            </a:r>
            <a:r>
              <a:rPr lang="en-US" sz="3900" dirty="0">
                <a:solidFill>
                  <a:srgbClr val="B88E23"/>
                </a:solidFill>
                <a:latin typeface="Libre Baskerville" pitchFamily="34" charset="0"/>
                <a:ea typeface="Libre Baskerville" pitchFamily="34" charset="-122"/>
                <a:cs typeface="Libre Baskerville" pitchFamily="34" charset="-120"/>
              </a:rPr>
              <a:t>academic integrity</a:t>
            </a:r>
            <a:endParaRPr lang="en-US" sz="3900" dirty="0"/>
          </a:p>
        </p:txBody>
      </p:sp>
      <p:sp>
        <p:nvSpPr>
          <p:cNvPr id="3" name="Text 1"/>
          <p:cNvSpPr/>
          <p:nvPr/>
        </p:nvSpPr>
        <p:spPr>
          <a:xfrm>
            <a:off x="793790" y="3044666"/>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integrity applies to all key missions and activities related to higher education.</a:t>
            </a:r>
            <a:endParaRPr lang="en-US" sz="1550" dirty="0"/>
          </a:p>
        </p:txBody>
      </p:sp>
      <p:sp>
        <p:nvSpPr>
          <p:cNvPr id="4" name="Shape 2"/>
          <p:cNvSpPr/>
          <p:nvPr/>
        </p:nvSpPr>
        <p:spPr>
          <a:xfrm>
            <a:off x="793790" y="3585448"/>
            <a:ext cx="13042821" cy="2616398"/>
          </a:xfrm>
          <a:prstGeom prst="roundRect">
            <a:avLst>
              <a:gd name="adj" fmla="val 3186"/>
            </a:avLst>
          </a:prstGeom>
          <a:noFill/>
          <a:ln w="7620">
            <a:solidFill>
              <a:srgbClr val="000000">
                <a:alpha val="8000"/>
              </a:srgbClr>
            </a:solidFill>
            <a:prstDash val="solid"/>
          </a:ln>
        </p:spPr>
        <p:txBody>
          <a:bodyPr/>
          <a:lstStyle/>
          <a:p>
            <a:endParaRPr lang="en-US"/>
          </a:p>
        </p:txBody>
      </p:sp>
      <p:sp>
        <p:nvSpPr>
          <p:cNvPr id="5" name="Shape 3"/>
          <p:cNvSpPr/>
          <p:nvPr/>
        </p:nvSpPr>
        <p:spPr>
          <a:xfrm>
            <a:off x="801410" y="3593068"/>
            <a:ext cx="13027581" cy="570905"/>
          </a:xfrm>
          <a:prstGeom prst="rect">
            <a:avLst/>
          </a:prstGeom>
          <a:solidFill>
            <a:srgbClr val="FFFFFF">
              <a:alpha val="4000"/>
            </a:srgbClr>
          </a:solidFill>
          <a:ln/>
        </p:spPr>
        <p:txBody>
          <a:bodyPr/>
          <a:lstStyle/>
          <a:p>
            <a:endParaRPr lang="en-US"/>
          </a:p>
        </p:txBody>
      </p:sp>
      <p:sp>
        <p:nvSpPr>
          <p:cNvPr id="6" name="Text 4"/>
          <p:cNvSpPr/>
          <p:nvPr/>
        </p:nvSpPr>
        <p:spPr>
          <a:xfrm>
            <a:off x="999887" y="3719751"/>
            <a:ext cx="3507700"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Area of application</a:t>
            </a:r>
            <a:endParaRPr lang="en-US" sz="1550" dirty="0"/>
          </a:p>
        </p:txBody>
      </p:sp>
      <p:sp>
        <p:nvSpPr>
          <p:cNvPr id="7" name="Text 5"/>
          <p:cNvSpPr/>
          <p:nvPr/>
        </p:nvSpPr>
        <p:spPr>
          <a:xfrm>
            <a:off x="4911923" y="3719751"/>
            <a:ext cx="8718709"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Description</a:t>
            </a:r>
            <a:endParaRPr lang="en-US" sz="1550" dirty="0"/>
          </a:p>
        </p:txBody>
      </p:sp>
      <p:sp>
        <p:nvSpPr>
          <p:cNvPr id="8" name="Shape 6"/>
          <p:cNvSpPr/>
          <p:nvPr/>
        </p:nvSpPr>
        <p:spPr>
          <a:xfrm>
            <a:off x="801410" y="4163973"/>
            <a:ext cx="13027581" cy="570905"/>
          </a:xfrm>
          <a:prstGeom prst="rect">
            <a:avLst/>
          </a:prstGeom>
          <a:solidFill>
            <a:srgbClr val="000000">
              <a:alpha val="4000"/>
            </a:srgbClr>
          </a:solidFill>
          <a:ln/>
        </p:spPr>
        <p:txBody>
          <a:bodyPr/>
          <a:lstStyle/>
          <a:p>
            <a:endParaRPr lang="en-US"/>
          </a:p>
        </p:txBody>
      </p:sp>
      <p:sp>
        <p:nvSpPr>
          <p:cNvPr id="9" name="Text 7"/>
          <p:cNvSpPr/>
          <p:nvPr/>
        </p:nvSpPr>
        <p:spPr>
          <a:xfrm>
            <a:off x="999887" y="4290655"/>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missions</a:t>
            </a:r>
            <a:endParaRPr lang="en-US" sz="1550" dirty="0"/>
          </a:p>
        </p:txBody>
      </p:sp>
      <p:sp>
        <p:nvSpPr>
          <p:cNvPr id="10" name="Text 8"/>
          <p:cNvSpPr/>
          <p:nvPr/>
        </p:nvSpPr>
        <p:spPr>
          <a:xfrm>
            <a:off x="4911923" y="4290655"/>
            <a:ext cx="87187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Learning, teaching, research, governance, outreach, and any other related tasks.</a:t>
            </a:r>
            <a:endParaRPr lang="en-US" sz="1550" dirty="0"/>
          </a:p>
        </p:txBody>
      </p:sp>
      <p:sp>
        <p:nvSpPr>
          <p:cNvPr id="11" name="Shape 9"/>
          <p:cNvSpPr/>
          <p:nvPr/>
        </p:nvSpPr>
        <p:spPr>
          <a:xfrm>
            <a:off x="801410" y="4734878"/>
            <a:ext cx="13027581" cy="570905"/>
          </a:xfrm>
          <a:prstGeom prst="rect">
            <a:avLst/>
          </a:prstGeom>
          <a:solidFill>
            <a:srgbClr val="FFFFFF">
              <a:alpha val="4000"/>
            </a:srgbClr>
          </a:solidFill>
          <a:ln/>
        </p:spPr>
        <p:txBody>
          <a:bodyPr/>
          <a:lstStyle/>
          <a:p>
            <a:endParaRPr lang="en-US"/>
          </a:p>
        </p:txBody>
      </p:sp>
      <p:sp>
        <p:nvSpPr>
          <p:cNvPr id="12" name="Text 10"/>
          <p:cNvSpPr/>
          <p:nvPr/>
        </p:nvSpPr>
        <p:spPr>
          <a:xfrm>
            <a:off x="999887" y="4861560"/>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Location</a:t>
            </a:r>
            <a:endParaRPr lang="en-US" sz="1550" dirty="0"/>
          </a:p>
        </p:txBody>
      </p:sp>
      <p:sp>
        <p:nvSpPr>
          <p:cNvPr id="13" name="Text 11"/>
          <p:cNvSpPr/>
          <p:nvPr/>
        </p:nvSpPr>
        <p:spPr>
          <a:xfrm>
            <a:off x="4911923" y="4861560"/>
            <a:ext cx="87187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Activities conducted both inside or outside the higher education institution.</a:t>
            </a:r>
            <a:endParaRPr lang="en-US" sz="1550" dirty="0"/>
          </a:p>
        </p:txBody>
      </p:sp>
      <p:sp>
        <p:nvSpPr>
          <p:cNvPr id="14" name="Shape 12"/>
          <p:cNvSpPr/>
          <p:nvPr/>
        </p:nvSpPr>
        <p:spPr>
          <a:xfrm>
            <a:off x="801410" y="5305782"/>
            <a:ext cx="13027581" cy="888444"/>
          </a:xfrm>
          <a:prstGeom prst="rect">
            <a:avLst/>
          </a:prstGeom>
          <a:solidFill>
            <a:srgbClr val="000000">
              <a:alpha val="4000"/>
            </a:srgbClr>
          </a:solidFill>
          <a:ln/>
        </p:spPr>
        <p:txBody>
          <a:bodyPr/>
          <a:lstStyle/>
          <a:p>
            <a:endParaRPr lang="en-US"/>
          </a:p>
        </p:txBody>
      </p:sp>
      <p:sp>
        <p:nvSpPr>
          <p:cNvPr id="15" name="Text 13"/>
          <p:cNvSpPr/>
          <p:nvPr/>
        </p:nvSpPr>
        <p:spPr>
          <a:xfrm>
            <a:off x="999887" y="5432465"/>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Membership</a:t>
            </a:r>
            <a:endParaRPr lang="en-US" sz="1550" dirty="0"/>
          </a:p>
        </p:txBody>
      </p:sp>
      <p:sp>
        <p:nvSpPr>
          <p:cNvPr id="16" name="Text 14"/>
          <p:cNvSpPr/>
          <p:nvPr/>
        </p:nvSpPr>
        <p:spPr>
          <a:xfrm>
            <a:off x="4911923" y="5432465"/>
            <a:ext cx="8718709"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duties and rights associated with fulfilling and protecting academic integrity apply to all members of the academic community.</a:t>
            </a:r>
            <a:endParaRPr lang="en-US" sz="15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584002"/>
            <a:ext cx="9655135" cy="589121"/>
          </a:xfrm>
          <a:prstGeom prst="rect">
            <a:avLst/>
          </a:prstGeom>
          <a:noFill/>
          <a:ln/>
        </p:spPr>
        <p:txBody>
          <a:bodyPr wrap="non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Values underpinning </a:t>
            </a:r>
            <a:r>
              <a:rPr lang="en-US" sz="3700" dirty="0">
                <a:solidFill>
                  <a:srgbClr val="B88E23"/>
                </a:solidFill>
                <a:latin typeface="Libre Baskerville" pitchFamily="34" charset="0"/>
                <a:ea typeface="Libre Baskerville" pitchFamily="34" charset="-122"/>
                <a:cs typeface="Libre Baskerville" pitchFamily="34" charset="-120"/>
              </a:rPr>
              <a:t>academic integrity</a:t>
            </a:r>
            <a:endParaRPr lang="en-US" sz="3700" dirty="0"/>
          </a:p>
        </p:txBody>
      </p:sp>
      <p:sp>
        <p:nvSpPr>
          <p:cNvPr id="3" name="Text 1"/>
          <p:cNvSpPr/>
          <p:nvPr/>
        </p:nvSpPr>
        <p:spPr>
          <a:xfrm>
            <a:off x="793790" y="1531263"/>
            <a:ext cx="13042821"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Academic integrity is built upon a foundation of key ethical and professional qualities. These qualities underpin an ethical and professional approach in all academic activities.</a:t>
            </a:r>
            <a:endParaRPr lang="en-US" sz="1450" dirty="0"/>
          </a:p>
        </p:txBody>
      </p:sp>
      <p:sp>
        <p:nvSpPr>
          <p:cNvPr id="4" name="Text 2"/>
          <p:cNvSpPr/>
          <p:nvPr/>
        </p:nvSpPr>
        <p:spPr>
          <a:xfrm>
            <a:off x="793790" y="2321123"/>
            <a:ext cx="130428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Academic integrity includes, but is not limited to, the following principles:</a:t>
            </a:r>
            <a:endParaRPr lang="en-US" sz="1450" dirty="0"/>
          </a:p>
        </p:txBody>
      </p:sp>
      <p:sp>
        <p:nvSpPr>
          <p:cNvPr id="5" name="Shape 3"/>
          <p:cNvSpPr/>
          <p:nvPr/>
        </p:nvSpPr>
        <p:spPr>
          <a:xfrm>
            <a:off x="793790" y="2816781"/>
            <a:ext cx="4228148"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6" name="Shape 4"/>
          <p:cNvSpPr/>
          <p:nvPr/>
        </p:nvSpPr>
        <p:spPr>
          <a:xfrm>
            <a:off x="989886" y="3012877"/>
            <a:ext cx="565547" cy="565547"/>
          </a:xfrm>
          <a:prstGeom prst="roundRect">
            <a:avLst>
              <a:gd name="adj" fmla="val 16166801"/>
            </a:avLst>
          </a:prstGeom>
          <a:solidFill>
            <a:srgbClr val="B88E23"/>
          </a:solidFill>
          <a:ln/>
        </p:spPr>
        <p:txBody>
          <a:bodyPr/>
          <a:lstStyle/>
          <a:p>
            <a:endParaRPr lang="en-US"/>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381" y="3168372"/>
            <a:ext cx="254437" cy="254437"/>
          </a:xfrm>
          <a:prstGeom prst="rect">
            <a:avLst/>
          </a:prstGeom>
        </p:spPr>
      </p:pic>
      <p:sp>
        <p:nvSpPr>
          <p:cNvPr id="8" name="Text 5"/>
          <p:cNvSpPr/>
          <p:nvPr/>
        </p:nvSpPr>
        <p:spPr>
          <a:xfrm>
            <a:off x="989886" y="3757493"/>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Honesty</a:t>
            </a:r>
            <a:endParaRPr lang="en-US" sz="2200" dirty="0"/>
          </a:p>
        </p:txBody>
      </p:sp>
      <p:sp>
        <p:nvSpPr>
          <p:cNvPr id="9" name="Shape 6"/>
          <p:cNvSpPr/>
          <p:nvPr/>
        </p:nvSpPr>
        <p:spPr>
          <a:xfrm>
            <a:off x="5201007" y="2816781"/>
            <a:ext cx="4228267"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10" name="Shape 7"/>
          <p:cNvSpPr/>
          <p:nvPr/>
        </p:nvSpPr>
        <p:spPr>
          <a:xfrm>
            <a:off x="5397103" y="3012877"/>
            <a:ext cx="565547" cy="565547"/>
          </a:xfrm>
          <a:prstGeom prst="roundRect">
            <a:avLst>
              <a:gd name="adj" fmla="val 16166801"/>
            </a:avLst>
          </a:prstGeom>
          <a:solidFill>
            <a:srgbClr val="B88E23"/>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2599" y="3168372"/>
            <a:ext cx="254437" cy="254437"/>
          </a:xfrm>
          <a:prstGeom prst="rect">
            <a:avLst/>
          </a:prstGeom>
        </p:spPr>
      </p:pic>
      <p:sp>
        <p:nvSpPr>
          <p:cNvPr id="12" name="Text 8"/>
          <p:cNvSpPr/>
          <p:nvPr/>
        </p:nvSpPr>
        <p:spPr>
          <a:xfrm>
            <a:off x="5397103" y="3757493"/>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Transparency</a:t>
            </a:r>
            <a:endParaRPr lang="en-US" sz="2200" dirty="0"/>
          </a:p>
        </p:txBody>
      </p:sp>
      <p:sp>
        <p:nvSpPr>
          <p:cNvPr id="13" name="Shape 9"/>
          <p:cNvSpPr/>
          <p:nvPr/>
        </p:nvSpPr>
        <p:spPr>
          <a:xfrm>
            <a:off x="9608344" y="2816781"/>
            <a:ext cx="4228148"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14" name="Shape 10"/>
          <p:cNvSpPr/>
          <p:nvPr/>
        </p:nvSpPr>
        <p:spPr>
          <a:xfrm>
            <a:off x="9804440" y="3012877"/>
            <a:ext cx="565547" cy="565547"/>
          </a:xfrm>
          <a:prstGeom prst="roundRect">
            <a:avLst>
              <a:gd name="adj" fmla="val 16166801"/>
            </a:avLst>
          </a:prstGeom>
          <a:solidFill>
            <a:srgbClr val="B88E23"/>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9935" y="3168372"/>
            <a:ext cx="254437" cy="254437"/>
          </a:xfrm>
          <a:prstGeom prst="rect">
            <a:avLst/>
          </a:prstGeom>
        </p:spPr>
      </p:pic>
      <p:sp>
        <p:nvSpPr>
          <p:cNvPr id="16" name="Text 11"/>
          <p:cNvSpPr/>
          <p:nvPr/>
        </p:nvSpPr>
        <p:spPr>
          <a:xfrm>
            <a:off x="9804440" y="3757493"/>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Fairness</a:t>
            </a:r>
            <a:endParaRPr lang="en-US" sz="2200" dirty="0"/>
          </a:p>
        </p:txBody>
      </p:sp>
      <p:sp>
        <p:nvSpPr>
          <p:cNvPr id="17" name="Shape 12"/>
          <p:cNvSpPr/>
          <p:nvPr/>
        </p:nvSpPr>
        <p:spPr>
          <a:xfrm>
            <a:off x="793790" y="4486037"/>
            <a:ext cx="4228148"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18" name="Shape 13"/>
          <p:cNvSpPr/>
          <p:nvPr/>
        </p:nvSpPr>
        <p:spPr>
          <a:xfrm>
            <a:off x="989886" y="4682133"/>
            <a:ext cx="565547" cy="565547"/>
          </a:xfrm>
          <a:prstGeom prst="roundRect">
            <a:avLst>
              <a:gd name="adj" fmla="val 16166801"/>
            </a:avLst>
          </a:prstGeom>
          <a:solidFill>
            <a:srgbClr val="B88E23"/>
          </a:solidFill>
          <a:ln/>
        </p:spPr>
        <p:txBody>
          <a:bodyPr/>
          <a:lstStyle/>
          <a:p>
            <a:endParaRPr lang="en-US"/>
          </a:p>
        </p:txBody>
      </p:sp>
      <p:pic>
        <p:nvPicPr>
          <p:cNvPr id="19"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5381" y="4837628"/>
            <a:ext cx="254437" cy="254437"/>
          </a:xfrm>
          <a:prstGeom prst="rect">
            <a:avLst/>
          </a:prstGeom>
        </p:spPr>
      </p:pic>
      <p:sp>
        <p:nvSpPr>
          <p:cNvPr id="20" name="Text 14"/>
          <p:cNvSpPr/>
          <p:nvPr/>
        </p:nvSpPr>
        <p:spPr>
          <a:xfrm>
            <a:off x="989886" y="5426750"/>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Trust</a:t>
            </a:r>
            <a:endParaRPr lang="en-US" sz="2200" dirty="0"/>
          </a:p>
        </p:txBody>
      </p:sp>
      <p:sp>
        <p:nvSpPr>
          <p:cNvPr id="21" name="Shape 15"/>
          <p:cNvSpPr/>
          <p:nvPr/>
        </p:nvSpPr>
        <p:spPr>
          <a:xfrm>
            <a:off x="5201007" y="4486037"/>
            <a:ext cx="4228267"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22" name="Shape 16"/>
          <p:cNvSpPr/>
          <p:nvPr/>
        </p:nvSpPr>
        <p:spPr>
          <a:xfrm>
            <a:off x="5397103" y="4682133"/>
            <a:ext cx="565547" cy="565547"/>
          </a:xfrm>
          <a:prstGeom prst="roundRect">
            <a:avLst>
              <a:gd name="adj" fmla="val 16166801"/>
            </a:avLst>
          </a:prstGeom>
          <a:solidFill>
            <a:srgbClr val="B88E23"/>
          </a:solidFill>
          <a:ln/>
        </p:spPr>
        <p:txBody>
          <a:bodyPr/>
          <a:lstStyle/>
          <a:p>
            <a:endParaRPr lang="en-US"/>
          </a:p>
        </p:txBody>
      </p:sp>
      <p:pic>
        <p:nvPicPr>
          <p:cNvPr id="23"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2599" y="4837628"/>
            <a:ext cx="254437" cy="254437"/>
          </a:xfrm>
          <a:prstGeom prst="rect">
            <a:avLst/>
          </a:prstGeom>
        </p:spPr>
      </p:pic>
      <p:sp>
        <p:nvSpPr>
          <p:cNvPr id="24" name="Text 17"/>
          <p:cNvSpPr/>
          <p:nvPr/>
        </p:nvSpPr>
        <p:spPr>
          <a:xfrm>
            <a:off x="5397103" y="5426750"/>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Responsibility</a:t>
            </a:r>
            <a:endParaRPr lang="en-US" sz="2200" dirty="0"/>
          </a:p>
        </p:txBody>
      </p:sp>
      <p:sp>
        <p:nvSpPr>
          <p:cNvPr id="25" name="Shape 18"/>
          <p:cNvSpPr/>
          <p:nvPr/>
        </p:nvSpPr>
        <p:spPr>
          <a:xfrm>
            <a:off x="9608344" y="4486037"/>
            <a:ext cx="4228148"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26" name="Shape 19"/>
          <p:cNvSpPr/>
          <p:nvPr/>
        </p:nvSpPr>
        <p:spPr>
          <a:xfrm>
            <a:off x="9804440" y="4682133"/>
            <a:ext cx="565547" cy="565547"/>
          </a:xfrm>
          <a:prstGeom prst="roundRect">
            <a:avLst>
              <a:gd name="adj" fmla="val 16166801"/>
            </a:avLst>
          </a:prstGeom>
          <a:solidFill>
            <a:srgbClr val="B88E23"/>
          </a:solidFill>
          <a:ln/>
        </p:spPr>
        <p:txBody>
          <a:bodyPr/>
          <a:lstStyle/>
          <a:p>
            <a:endParaRPr lang="en-US"/>
          </a:p>
        </p:txBody>
      </p:sp>
      <p:pic>
        <p:nvPicPr>
          <p:cNvPr id="27"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59935" y="4837628"/>
            <a:ext cx="254437" cy="254437"/>
          </a:xfrm>
          <a:prstGeom prst="rect">
            <a:avLst/>
          </a:prstGeom>
        </p:spPr>
      </p:pic>
      <p:sp>
        <p:nvSpPr>
          <p:cNvPr id="28" name="Text 20"/>
          <p:cNvSpPr/>
          <p:nvPr/>
        </p:nvSpPr>
        <p:spPr>
          <a:xfrm>
            <a:off x="9804440" y="5426750"/>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Respect</a:t>
            </a:r>
            <a:endParaRPr lang="en-US" sz="2200" dirty="0"/>
          </a:p>
        </p:txBody>
      </p:sp>
      <p:sp>
        <p:nvSpPr>
          <p:cNvPr id="29" name="Shape 21"/>
          <p:cNvSpPr/>
          <p:nvPr/>
        </p:nvSpPr>
        <p:spPr>
          <a:xfrm>
            <a:off x="793790" y="6155293"/>
            <a:ext cx="13042702" cy="1490186"/>
          </a:xfrm>
          <a:prstGeom prst="roundRect">
            <a:avLst>
              <a:gd name="adj" fmla="val 5314"/>
            </a:avLst>
          </a:prstGeom>
          <a:solidFill>
            <a:srgbClr val="F7EDD4"/>
          </a:solidFill>
          <a:ln w="7620">
            <a:solidFill>
              <a:srgbClr val="DDD3BA"/>
            </a:solidFill>
            <a:prstDash val="solid"/>
          </a:ln>
        </p:spPr>
        <p:txBody>
          <a:bodyPr/>
          <a:lstStyle/>
          <a:p>
            <a:endParaRPr lang="en-US"/>
          </a:p>
        </p:txBody>
      </p:sp>
      <p:sp>
        <p:nvSpPr>
          <p:cNvPr id="30" name="Shape 22"/>
          <p:cNvSpPr/>
          <p:nvPr/>
        </p:nvSpPr>
        <p:spPr>
          <a:xfrm>
            <a:off x="989886" y="6351389"/>
            <a:ext cx="565547" cy="565547"/>
          </a:xfrm>
          <a:prstGeom prst="roundRect">
            <a:avLst>
              <a:gd name="adj" fmla="val 16166801"/>
            </a:avLst>
          </a:prstGeom>
          <a:solidFill>
            <a:srgbClr val="B88E23"/>
          </a:solidFill>
          <a:ln/>
        </p:spPr>
        <p:txBody>
          <a:bodyPr/>
          <a:lstStyle/>
          <a:p>
            <a:endParaRPr lang="en-US"/>
          </a:p>
        </p:txBody>
      </p:sp>
      <p:pic>
        <p:nvPicPr>
          <p:cNvPr id="31" name="Image 6"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45381" y="6506885"/>
            <a:ext cx="254437" cy="254437"/>
          </a:xfrm>
          <a:prstGeom prst="rect">
            <a:avLst/>
          </a:prstGeom>
        </p:spPr>
      </p:pic>
      <p:sp>
        <p:nvSpPr>
          <p:cNvPr id="32" name="Text 23"/>
          <p:cNvSpPr/>
          <p:nvPr/>
        </p:nvSpPr>
        <p:spPr>
          <a:xfrm>
            <a:off x="989886" y="7096006"/>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Courage</a:t>
            </a:r>
            <a:endParaRPr lang="en-US" sz="2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93790" y="554355"/>
            <a:ext cx="7752636" cy="589121"/>
          </a:xfrm>
          <a:prstGeom prst="rect">
            <a:avLst/>
          </a:prstGeom>
          <a:noFill/>
          <a:ln/>
        </p:spPr>
        <p:txBody>
          <a:bodyPr wrap="non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Why </a:t>
            </a:r>
            <a:r>
              <a:rPr lang="en-US" sz="3700" dirty="0">
                <a:solidFill>
                  <a:srgbClr val="B88E23"/>
                </a:solidFill>
                <a:latin typeface="Libre Baskerville" pitchFamily="34" charset="0"/>
                <a:ea typeface="Libre Baskerville" pitchFamily="34" charset="-122"/>
                <a:cs typeface="Libre Baskerville" pitchFamily="34" charset="-120"/>
              </a:rPr>
              <a:t>academic integrity</a:t>
            </a:r>
            <a:r>
              <a:rPr lang="en-US" sz="3700" dirty="0">
                <a:solidFill>
                  <a:srgbClr val="5C4E3D"/>
                </a:solidFill>
                <a:latin typeface="Libre Baskerville" pitchFamily="34" charset="0"/>
                <a:ea typeface="Libre Baskerville" pitchFamily="34" charset="-122"/>
                <a:cs typeface="Libre Baskerville" pitchFamily="34" charset="-120"/>
              </a:rPr>
              <a:t> matters</a:t>
            </a:r>
            <a:endParaRPr lang="en-US" sz="3700" dirty="0"/>
          </a:p>
        </p:txBody>
      </p:sp>
      <p:sp>
        <p:nvSpPr>
          <p:cNvPr id="3" name="Text 1"/>
          <p:cNvSpPr/>
          <p:nvPr/>
        </p:nvSpPr>
        <p:spPr>
          <a:xfrm>
            <a:off x="793790" y="1501616"/>
            <a:ext cx="130428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Academic integrity serves several vital functions, both for the institutions and for society at large:</a:t>
            </a:r>
            <a:endParaRPr lang="en-US" sz="1450" dirty="0"/>
          </a:p>
        </p:txBody>
      </p:sp>
      <p:sp>
        <p:nvSpPr>
          <p:cNvPr id="4" name="Shape 2"/>
          <p:cNvSpPr/>
          <p:nvPr/>
        </p:nvSpPr>
        <p:spPr>
          <a:xfrm>
            <a:off x="793790" y="1997273"/>
            <a:ext cx="424220" cy="424220"/>
          </a:xfrm>
          <a:prstGeom prst="roundRect">
            <a:avLst>
              <a:gd name="adj" fmla="val 18668"/>
            </a:avLst>
          </a:prstGeom>
          <a:solidFill>
            <a:srgbClr val="F7EDD4"/>
          </a:solidFill>
          <a:ln w="7620">
            <a:solidFill>
              <a:srgbClr val="DDD3BA"/>
            </a:solidFill>
            <a:prstDash val="solid"/>
          </a:ln>
        </p:spPr>
        <p:txBody>
          <a:bodyPr/>
          <a:lstStyle/>
          <a:p>
            <a:endParaRPr lang="en-US"/>
          </a:p>
        </p:txBody>
      </p:sp>
      <p:sp>
        <p:nvSpPr>
          <p:cNvPr id="5" name="Text 3"/>
          <p:cNvSpPr/>
          <p:nvPr/>
        </p:nvSpPr>
        <p:spPr>
          <a:xfrm>
            <a:off x="864453" y="2032575"/>
            <a:ext cx="282773" cy="353497"/>
          </a:xfrm>
          <a:prstGeom prst="rect">
            <a:avLst/>
          </a:prstGeom>
          <a:noFill/>
          <a:ln/>
        </p:spPr>
        <p:txBody>
          <a:bodyPr wrap="none" lIns="0" tIns="0" rIns="0" bIns="0" rtlCol="0" anchor="t"/>
          <a:lstStyle/>
          <a:p>
            <a:pPr marL="0" indent="0" algn="ctr">
              <a:lnSpc>
                <a:spcPts val="2200"/>
              </a:lnSpc>
              <a:buNone/>
            </a:pPr>
            <a:r>
              <a:rPr lang="en-US" sz="2200" dirty="0">
                <a:solidFill>
                  <a:srgbClr val="454240"/>
                </a:solidFill>
                <a:latin typeface="Libre Baskerville" pitchFamily="34" charset="0"/>
                <a:ea typeface="Libre Baskerville" pitchFamily="34" charset="-122"/>
                <a:cs typeface="Libre Baskerville" pitchFamily="34" charset="-120"/>
              </a:rPr>
              <a:t>1</a:t>
            </a:r>
            <a:endParaRPr lang="en-US" sz="2200" dirty="0"/>
          </a:p>
        </p:txBody>
      </p:sp>
      <p:sp>
        <p:nvSpPr>
          <p:cNvPr id="6" name="Text 4"/>
          <p:cNvSpPr/>
          <p:nvPr/>
        </p:nvSpPr>
        <p:spPr>
          <a:xfrm>
            <a:off x="1397079" y="2032516"/>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Societal trust</a:t>
            </a:r>
            <a:endParaRPr lang="en-US" sz="2200" dirty="0"/>
          </a:p>
        </p:txBody>
      </p:sp>
      <p:sp>
        <p:nvSpPr>
          <p:cNvPr id="7" name="Text 5"/>
          <p:cNvSpPr/>
          <p:nvPr/>
        </p:nvSpPr>
        <p:spPr>
          <a:xfrm>
            <a:off x="1397079" y="2493288"/>
            <a:ext cx="1243953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It underpins societal trust in higher education and research.</a:t>
            </a:r>
            <a:endParaRPr lang="en-US" sz="1450" dirty="0"/>
          </a:p>
        </p:txBody>
      </p:sp>
      <p:sp>
        <p:nvSpPr>
          <p:cNvPr id="8" name="Shape 6"/>
          <p:cNvSpPr/>
          <p:nvPr/>
        </p:nvSpPr>
        <p:spPr>
          <a:xfrm>
            <a:off x="793790" y="3145631"/>
            <a:ext cx="424220" cy="424220"/>
          </a:xfrm>
          <a:prstGeom prst="roundRect">
            <a:avLst>
              <a:gd name="adj" fmla="val 18668"/>
            </a:avLst>
          </a:prstGeom>
          <a:solidFill>
            <a:srgbClr val="F7EDD4"/>
          </a:solidFill>
          <a:ln w="7620">
            <a:solidFill>
              <a:srgbClr val="DDD3BA"/>
            </a:solidFill>
            <a:prstDash val="solid"/>
          </a:ln>
        </p:spPr>
        <p:txBody>
          <a:bodyPr/>
          <a:lstStyle/>
          <a:p>
            <a:endParaRPr lang="en-US"/>
          </a:p>
        </p:txBody>
      </p:sp>
      <p:sp>
        <p:nvSpPr>
          <p:cNvPr id="9" name="Text 7"/>
          <p:cNvSpPr/>
          <p:nvPr/>
        </p:nvSpPr>
        <p:spPr>
          <a:xfrm>
            <a:off x="864453" y="3180933"/>
            <a:ext cx="282773" cy="353497"/>
          </a:xfrm>
          <a:prstGeom prst="rect">
            <a:avLst/>
          </a:prstGeom>
          <a:noFill/>
          <a:ln/>
        </p:spPr>
        <p:txBody>
          <a:bodyPr wrap="none" lIns="0" tIns="0" rIns="0" bIns="0" rtlCol="0" anchor="t"/>
          <a:lstStyle/>
          <a:p>
            <a:pPr marL="0" indent="0" algn="ctr">
              <a:lnSpc>
                <a:spcPts val="2200"/>
              </a:lnSpc>
              <a:buNone/>
            </a:pPr>
            <a:r>
              <a:rPr lang="en-US" sz="2200" dirty="0">
                <a:solidFill>
                  <a:srgbClr val="454240"/>
                </a:solidFill>
                <a:latin typeface="Libre Baskerville" pitchFamily="34" charset="0"/>
                <a:ea typeface="Libre Baskerville" pitchFamily="34" charset="-122"/>
                <a:cs typeface="Libre Baskerville" pitchFamily="34" charset="-120"/>
              </a:rPr>
              <a:t>2</a:t>
            </a:r>
            <a:endParaRPr lang="en-US" sz="2200" dirty="0"/>
          </a:p>
        </p:txBody>
      </p:sp>
      <p:sp>
        <p:nvSpPr>
          <p:cNvPr id="10" name="Text 8"/>
          <p:cNvSpPr/>
          <p:nvPr/>
        </p:nvSpPr>
        <p:spPr>
          <a:xfrm>
            <a:off x="1397079" y="3180874"/>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Quality assurance</a:t>
            </a:r>
            <a:endParaRPr lang="en-US" sz="2200" dirty="0"/>
          </a:p>
        </p:txBody>
      </p:sp>
      <p:sp>
        <p:nvSpPr>
          <p:cNvPr id="11" name="Text 9"/>
          <p:cNvSpPr/>
          <p:nvPr/>
        </p:nvSpPr>
        <p:spPr>
          <a:xfrm>
            <a:off x="1397079" y="3641646"/>
            <a:ext cx="1243953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It plays a major role in ensuring the quality of all types of activity in higher education.</a:t>
            </a:r>
            <a:endParaRPr lang="en-US" sz="1450" dirty="0"/>
          </a:p>
        </p:txBody>
      </p:sp>
      <p:sp>
        <p:nvSpPr>
          <p:cNvPr id="12" name="Shape 10"/>
          <p:cNvSpPr/>
          <p:nvPr/>
        </p:nvSpPr>
        <p:spPr>
          <a:xfrm>
            <a:off x="793790" y="4293989"/>
            <a:ext cx="424220" cy="424220"/>
          </a:xfrm>
          <a:prstGeom prst="roundRect">
            <a:avLst>
              <a:gd name="adj" fmla="val 18668"/>
            </a:avLst>
          </a:prstGeom>
          <a:solidFill>
            <a:srgbClr val="F7EDD4"/>
          </a:solidFill>
          <a:ln w="7620">
            <a:solidFill>
              <a:srgbClr val="DDD3BA"/>
            </a:solidFill>
            <a:prstDash val="solid"/>
          </a:ln>
        </p:spPr>
        <p:txBody>
          <a:bodyPr/>
          <a:lstStyle/>
          <a:p>
            <a:endParaRPr lang="en-US"/>
          </a:p>
        </p:txBody>
      </p:sp>
      <p:sp>
        <p:nvSpPr>
          <p:cNvPr id="13" name="Text 11"/>
          <p:cNvSpPr/>
          <p:nvPr/>
        </p:nvSpPr>
        <p:spPr>
          <a:xfrm>
            <a:off x="864453" y="4329291"/>
            <a:ext cx="282773" cy="353497"/>
          </a:xfrm>
          <a:prstGeom prst="rect">
            <a:avLst/>
          </a:prstGeom>
          <a:noFill/>
          <a:ln/>
        </p:spPr>
        <p:txBody>
          <a:bodyPr wrap="none" lIns="0" tIns="0" rIns="0" bIns="0" rtlCol="0" anchor="t"/>
          <a:lstStyle/>
          <a:p>
            <a:pPr marL="0" indent="0" algn="ctr">
              <a:lnSpc>
                <a:spcPts val="2200"/>
              </a:lnSpc>
              <a:buNone/>
            </a:pPr>
            <a:r>
              <a:rPr lang="en-US" sz="2200" dirty="0">
                <a:solidFill>
                  <a:srgbClr val="454240"/>
                </a:solidFill>
                <a:latin typeface="Libre Baskerville" pitchFamily="34" charset="0"/>
                <a:ea typeface="Libre Baskerville" pitchFamily="34" charset="-122"/>
                <a:cs typeface="Libre Baskerville" pitchFamily="34" charset="-120"/>
              </a:rPr>
              <a:t>3</a:t>
            </a:r>
            <a:endParaRPr lang="en-US" sz="2200" dirty="0"/>
          </a:p>
        </p:txBody>
      </p:sp>
      <p:sp>
        <p:nvSpPr>
          <p:cNvPr id="14" name="Text 12"/>
          <p:cNvSpPr/>
          <p:nvPr/>
        </p:nvSpPr>
        <p:spPr>
          <a:xfrm>
            <a:off x="1397079" y="4329232"/>
            <a:ext cx="4106466"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Legitimation and reputation</a:t>
            </a:r>
            <a:endParaRPr lang="en-US" sz="2200" dirty="0"/>
          </a:p>
        </p:txBody>
      </p:sp>
      <p:sp>
        <p:nvSpPr>
          <p:cNvPr id="15" name="Text 13"/>
          <p:cNvSpPr/>
          <p:nvPr/>
        </p:nvSpPr>
        <p:spPr>
          <a:xfrm>
            <a:off x="1397079" y="4790003"/>
            <a:ext cx="1243953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It is essential to the legitimation and reputation of higher education.</a:t>
            </a:r>
            <a:endParaRPr lang="en-US" sz="1450" dirty="0"/>
          </a:p>
        </p:txBody>
      </p:sp>
      <p:sp>
        <p:nvSpPr>
          <p:cNvPr id="16" name="Shape 14"/>
          <p:cNvSpPr/>
          <p:nvPr/>
        </p:nvSpPr>
        <p:spPr>
          <a:xfrm>
            <a:off x="793790" y="5442347"/>
            <a:ext cx="424220" cy="424220"/>
          </a:xfrm>
          <a:prstGeom prst="roundRect">
            <a:avLst>
              <a:gd name="adj" fmla="val 18668"/>
            </a:avLst>
          </a:prstGeom>
          <a:solidFill>
            <a:srgbClr val="F7EDD4"/>
          </a:solidFill>
          <a:ln w="7620">
            <a:solidFill>
              <a:srgbClr val="DDD3BA"/>
            </a:solidFill>
            <a:prstDash val="solid"/>
          </a:ln>
        </p:spPr>
        <p:txBody>
          <a:bodyPr/>
          <a:lstStyle/>
          <a:p>
            <a:endParaRPr lang="en-US"/>
          </a:p>
        </p:txBody>
      </p:sp>
      <p:sp>
        <p:nvSpPr>
          <p:cNvPr id="17" name="Text 15"/>
          <p:cNvSpPr/>
          <p:nvPr/>
        </p:nvSpPr>
        <p:spPr>
          <a:xfrm>
            <a:off x="864453" y="5477649"/>
            <a:ext cx="282773" cy="353497"/>
          </a:xfrm>
          <a:prstGeom prst="rect">
            <a:avLst/>
          </a:prstGeom>
          <a:noFill/>
          <a:ln/>
        </p:spPr>
        <p:txBody>
          <a:bodyPr wrap="none" lIns="0" tIns="0" rIns="0" bIns="0" rtlCol="0" anchor="t"/>
          <a:lstStyle/>
          <a:p>
            <a:pPr marL="0" indent="0" algn="ctr">
              <a:lnSpc>
                <a:spcPts val="2200"/>
              </a:lnSpc>
              <a:buNone/>
            </a:pPr>
            <a:r>
              <a:rPr lang="en-US" sz="2200" dirty="0">
                <a:solidFill>
                  <a:srgbClr val="454240"/>
                </a:solidFill>
                <a:latin typeface="Libre Baskerville" pitchFamily="34" charset="0"/>
                <a:ea typeface="Libre Baskerville" pitchFamily="34" charset="-122"/>
                <a:cs typeface="Libre Baskerville" pitchFamily="34" charset="-120"/>
              </a:rPr>
              <a:t>4</a:t>
            </a:r>
            <a:endParaRPr lang="en-US" sz="2200" dirty="0"/>
          </a:p>
        </p:txBody>
      </p:sp>
      <p:sp>
        <p:nvSpPr>
          <p:cNvPr id="18" name="Text 16"/>
          <p:cNvSpPr/>
          <p:nvPr/>
        </p:nvSpPr>
        <p:spPr>
          <a:xfrm>
            <a:off x="1397079" y="5477589"/>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Public debate</a:t>
            </a:r>
            <a:endParaRPr lang="en-US" sz="2200" dirty="0"/>
          </a:p>
        </p:txBody>
      </p:sp>
      <p:sp>
        <p:nvSpPr>
          <p:cNvPr id="19" name="Text 17"/>
          <p:cNvSpPr/>
          <p:nvPr/>
        </p:nvSpPr>
        <p:spPr>
          <a:xfrm>
            <a:off x="1397079" y="5938361"/>
            <a:ext cx="12439531"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It enables the academic community to inform public debate on the results, standards, and methods of academic research with authenticity and intellectual rigour.</a:t>
            </a:r>
            <a:endParaRPr lang="en-US" sz="1450" dirty="0"/>
          </a:p>
        </p:txBody>
      </p:sp>
      <p:sp>
        <p:nvSpPr>
          <p:cNvPr id="20" name="Shape 18"/>
          <p:cNvSpPr/>
          <p:nvPr/>
        </p:nvSpPr>
        <p:spPr>
          <a:xfrm>
            <a:off x="793790" y="6884908"/>
            <a:ext cx="424220" cy="424220"/>
          </a:xfrm>
          <a:prstGeom prst="roundRect">
            <a:avLst>
              <a:gd name="adj" fmla="val 18668"/>
            </a:avLst>
          </a:prstGeom>
          <a:solidFill>
            <a:srgbClr val="F7EDD4"/>
          </a:solidFill>
          <a:ln w="7620">
            <a:solidFill>
              <a:srgbClr val="DDD3BA"/>
            </a:solidFill>
            <a:prstDash val="solid"/>
          </a:ln>
        </p:spPr>
        <p:txBody>
          <a:bodyPr/>
          <a:lstStyle/>
          <a:p>
            <a:endParaRPr lang="en-US"/>
          </a:p>
        </p:txBody>
      </p:sp>
      <p:sp>
        <p:nvSpPr>
          <p:cNvPr id="21" name="Text 19"/>
          <p:cNvSpPr/>
          <p:nvPr/>
        </p:nvSpPr>
        <p:spPr>
          <a:xfrm>
            <a:off x="864453" y="6920210"/>
            <a:ext cx="282773" cy="353497"/>
          </a:xfrm>
          <a:prstGeom prst="rect">
            <a:avLst/>
          </a:prstGeom>
          <a:noFill/>
          <a:ln/>
        </p:spPr>
        <p:txBody>
          <a:bodyPr wrap="none" lIns="0" tIns="0" rIns="0" bIns="0" rtlCol="0" anchor="t"/>
          <a:lstStyle/>
          <a:p>
            <a:pPr marL="0" indent="0" algn="ctr">
              <a:lnSpc>
                <a:spcPts val="2200"/>
              </a:lnSpc>
              <a:buNone/>
            </a:pPr>
            <a:r>
              <a:rPr lang="en-US" sz="2200" dirty="0">
                <a:solidFill>
                  <a:srgbClr val="454240"/>
                </a:solidFill>
                <a:latin typeface="Libre Baskerville" pitchFamily="34" charset="0"/>
                <a:ea typeface="Libre Baskerville" pitchFamily="34" charset="-122"/>
                <a:cs typeface="Libre Baskerville" pitchFamily="34" charset="-120"/>
              </a:rPr>
              <a:t>5</a:t>
            </a:r>
            <a:endParaRPr lang="en-US" sz="2200" dirty="0"/>
          </a:p>
        </p:txBody>
      </p:sp>
      <p:sp>
        <p:nvSpPr>
          <p:cNvPr id="22" name="Text 20"/>
          <p:cNvSpPr/>
          <p:nvPr/>
        </p:nvSpPr>
        <p:spPr>
          <a:xfrm>
            <a:off x="1397079" y="6920151"/>
            <a:ext cx="3730347"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International cooperation</a:t>
            </a:r>
            <a:endParaRPr lang="en-US" sz="2200" dirty="0"/>
          </a:p>
        </p:txBody>
      </p:sp>
      <p:sp>
        <p:nvSpPr>
          <p:cNvPr id="23" name="Text 21"/>
          <p:cNvSpPr/>
          <p:nvPr/>
        </p:nvSpPr>
        <p:spPr>
          <a:xfrm>
            <a:off x="1397079" y="7380923"/>
            <a:ext cx="1243953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It is central in building trust between higher education systems, which is crucial for all forms of international cooperation and mobility.</a:t>
            </a:r>
            <a:endParaRPr lang="en-US" sz="14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1093351"/>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Promoting a culture of </a:t>
            </a:r>
            <a:r>
              <a:rPr lang="en-US" sz="3900" dirty="0">
                <a:solidFill>
                  <a:srgbClr val="B88E23"/>
                </a:solidFill>
                <a:latin typeface="Libre Baskerville" pitchFamily="34" charset="0"/>
                <a:ea typeface="Libre Baskerville" pitchFamily="34" charset="-122"/>
                <a:cs typeface="Libre Baskerville" pitchFamily="34" charset="-120"/>
              </a:rPr>
              <a:t>integrity</a:t>
            </a:r>
            <a:endParaRPr lang="en-US" sz="3900" dirty="0"/>
          </a:p>
        </p:txBody>
      </p:sp>
      <p:sp>
        <p:nvSpPr>
          <p:cNvPr id="4" name="Text 1"/>
          <p:cNvSpPr/>
          <p:nvPr/>
        </p:nvSpPr>
        <p:spPr>
          <a:xfrm>
            <a:off x="6280190" y="2631162"/>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454240"/>
                </a:solidFill>
                <a:latin typeface="DM Sans" pitchFamily="34" charset="0"/>
                <a:ea typeface="DM Sans" pitchFamily="34" charset="-122"/>
                <a:cs typeface="DM Sans" pitchFamily="34" charset="-120"/>
              </a:rPr>
              <a:t>Academic integrity must be actively promoted within and across higher education. This effort should lead to the development of a culture of integrity, ethics, and transparency starting from the earliest stages of education and research training.</a:t>
            </a:r>
            <a:endParaRPr lang="en-US" sz="1950" dirty="0"/>
          </a:p>
        </p:txBody>
      </p:sp>
      <p:sp>
        <p:nvSpPr>
          <p:cNvPr id="5" name="Text 2"/>
          <p:cNvSpPr/>
          <p:nvPr/>
        </p:nvSpPr>
        <p:spPr>
          <a:xfrm>
            <a:off x="6280190" y="4516636"/>
            <a:ext cx="3329821"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Shared Responsibility</a:t>
            </a:r>
            <a:endParaRPr lang="en-US" sz="2300" dirty="0"/>
          </a:p>
        </p:txBody>
      </p:sp>
      <p:sp>
        <p:nvSpPr>
          <p:cNvPr id="6" name="Text 3"/>
          <p:cNvSpPr/>
          <p:nvPr/>
        </p:nvSpPr>
        <p:spPr>
          <a:xfrm>
            <a:off x="6280190" y="518636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Fostering academic integrity is a shared responsibility among three primary groups:</a:t>
            </a:r>
            <a:endParaRPr lang="en-US" sz="1550" dirty="0"/>
          </a:p>
        </p:txBody>
      </p:sp>
      <p:sp>
        <p:nvSpPr>
          <p:cNvPr id="7" name="Text 4"/>
          <p:cNvSpPr/>
          <p:nvPr/>
        </p:nvSpPr>
        <p:spPr>
          <a:xfrm>
            <a:off x="6280190" y="6044684"/>
            <a:ext cx="75564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a:pPr>
            <a:r>
              <a:rPr lang="en-US" sz="1550" dirty="0">
                <a:solidFill>
                  <a:srgbClr val="454240"/>
                </a:solidFill>
                <a:latin typeface="DM Sans" pitchFamily="34" charset="0"/>
                <a:ea typeface="DM Sans" pitchFamily="34" charset="-122"/>
                <a:cs typeface="DM Sans" pitchFamily="34" charset="-120"/>
              </a:rPr>
              <a:t>Public authorities.</a:t>
            </a:r>
            <a:endParaRPr lang="en-US" sz="1550" dirty="0"/>
          </a:p>
        </p:txBody>
      </p:sp>
      <p:sp>
        <p:nvSpPr>
          <p:cNvPr id="8" name="Text 5"/>
          <p:cNvSpPr/>
          <p:nvPr/>
        </p:nvSpPr>
        <p:spPr>
          <a:xfrm>
            <a:off x="6280190" y="6431637"/>
            <a:ext cx="75564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2"/>
            </a:pPr>
            <a:r>
              <a:rPr lang="en-US" sz="1550" dirty="0">
                <a:solidFill>
                  <a:srgbClr val="454240"/>
                </a:solidFill>
                <a:latin typeface="DM Sans" pitchFamily="34" charset="0"/>
                <a:ea typeface="DM Sans" pitchFamily="34" charset="-122"/>
                <a:cs typeface="DM Sans" pitchFamily="34" charset="-120"/>
              </a:rPr>
              <a:t>Higher education institutions (HEIs).</a:t>
            </a:r>
            <a:endParaRPr lang="en-US" sz="1550" dirty="0"/>
          </a:p>
        </p:txBody>
      </p:sp>
      <p:sp>
        <p:nvSpPr>
          <p:cNvPr id="9" name="Text 6"/>
          <p:cNvSpPr/>
          <p:nvPr/>
        </p:nvSpPr>
        <p:spPr>
          <a:xfrm>
            <a:off x="6280190" y="6818590"/>
            <a:ext cx="75564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3"/>
            </a:pPr>
            <a:r>
              <a:rPr lang="en-US" sz="1550" dirty="0">
                <a:solidFill>
                  <a:srgbClr val="454240"/>
                </a:solidFill>
                <a:latin typeface="DM Sans" pitchFamily="34" charset="0"/>
                <a:ea typeface="DM Sans" pitchFamily="34" charset="-122"/>
                <a:cs typeface="DM Sans" pitchFamily="34" charset="-120"/>
              </a:rPr>
              <a:t>The academic community.</a:t>
            </a:r>
            <a:endParaRPr lang="en-US" sz="15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21884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Roles and duties</a:t>
            </a:r>
            <a:endParaRPr lang="en-US" sz="3900" dirty="0"/>
          </a:p>
        </p:txBody>
      </p:sp>
      <p:sp>
        <p:nvSpPr>
          <p:cNvPr id="3" name="Shape 1"/>
          <p:cNvSpPr/>
          <p:nvPr/>
        </p:nvSpPr>
        <p:spPr>
          <a:xfrm>
            <a:off x="793790" y="2235756"/>
            <a:ext cx="13042821" cy="4775002"/>
          </a:xfrm>
          <a:prstGeom prst="roundRect">
            <a:avLst>
              <a:gd name="adj" fmla="val 1746"/>
            </a:avLst>
          </a:prstGeom>
          <a:noFill/>
          <a:ln w="7620">
            <a:solidFill>
              <a:srgbClr val="000000">
                <a:alpha val="8000"/>
              </a:srgbClr>
            </a:solidFill>
            <a:prstDash val="solid"/>
          </a:ln>
        </p:spPr>
        <p:txBody>
          <a:bodyPr/>
          <a:lstStyle/>
          <a:p>
            <a:endParaRPr lang="en-US"/>
          </a:p>
        </p:txBody>
      </p:sp>
      <p:sp>
        <p:nvSpPr>
          <p:cNvPr id="4" name="Shape 2"/>
          <p:cNvSpPr/>
          <p:nvPr/>
        </p:nvSpPr>
        <p:spPr>
          <a:xfrm>
            <a:off x="801410" y="2243376"/>
            <a:ext cx="13027581" cy="570905"/>
          </a:xfrm>
          <a:prstGeom prst="rect">
            <a:avLst/>
          </a:prstGeom>
          <a:solidFill>
            <a:srgbClr val="FFFFFF">
              <a:alpha val="4000"/>
            </a:srgbClr>
          </a:solidFill>
          <a:ln/>
        </p:spPr>
        <p:txBody>
          <a:bodyPr/>
          <a:lstStyle/>
          <a:p>
            <a:endParaRPr lang="en-US"/>
          </a:p>
        </p:txBody>
      </p:sp>
      <p:sp>
        <p:nvSpPr>
          <p:cNvPr id="5" name="Text 3"/>
          <p:cNvSpPr/>
          <p:nvPr/>
        </p:nvSpPr>
        <p:spPr>
          <a:xfrm>
            <a:off x="999887" y="2370058"/>
            <a:ext cx="2856309"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Group</a:t>
            </a:r>
            <a:endParaRPr lang="en-US" sz="1550" dirty="0"/>
          </a:p>
        </p:txBody>
      </p:sp>
      <p:sp>
        <p:nvSpPr>
          <p:cNvPr id="6" name="Text 4"/>
          <p:cNvSpPr/>
          <p:nvPr/>
        </p:nvSpPr>
        <p:spPr>
          <a:xfrm>
            <a:off x="4260533" y="2370058"/>
            <a:ext cx="9370100"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Responsibility/Duty</a:t>
            </a:r>
            <a:endParaRPr lang="en-US" sz="1550" dirty="0"/>
          </a:p>
        </p:txBody>
      </p:sp>
      <p:sp>
        <p:nvSpPr>
          <p:cNvPr id="7" name="Shape 5"/>
          <p:cNvSpPr/>
          <p:nvPr/>
        </p:nvSpPr>
        <p:spPr>
          <a:xfrm>
            <a:off x="801410" y="2814280"/>
            <a:ext cx="13027581" cy="1523524"/>
          </a:xfrm>
          <a:prstGeom prst="rect">
            <a:avLst/>
          </a:prstGeom>
          <a:solidFill>
            <a:srgbClr val="000000">
              <a:alpha val="4000"/>
            </a:srgbClr>
          </a:solidFill>
          <a:ln/>
        </p:spPr>
        <p:txBody>
          <a:bodyPr/>
          <a:lstStyle/>
          <a:p>
            <a:endParaRPr lang="en-US"/>
          </a:p>
        </p:txBody>
      </p:sp>
      <p:sp>
        <p:nvSpPr>
          <p:cNvPr id="8" name="Text 6"/>
          <p:cNvSpPr/>
          <p:nvPr/>
        </p:nvSpPr>
        <p:spPr>
          <a:xfrm>
            <a:off x="999887" y="2940963"/>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Academic staff</a:t>
            </a:r>
            <a:endParaRPr lang="en-US" sz="1550" dirty="0"/>
          </a:p>
        </p:txBody>
      </p:sp>
      <p:sp>
        <p:nvSpPr>
          <p:cNvPr id="9" name="Text 7"/>
          <p:cNvSpPr/>
          <p:nvPr/>
        </p:nvSpPr>
        <p:spPr>
          <a:xfrm>
            <a:off x="4260533" y="2940963"/>
            <a:ext cx="9370100"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Have a special responsibility in adhering to and promoting academic integrity, setting an example from which students can learn. Teachers must create a safe learning environment where a healthy error and quality culture is developed, recognising that identifying shortcomings and errors is an integral part of quality learning, teaching, and research.</a:t>
            </a:r>
            <a:endParaRPr lang="en-US" sz="1550" dirty="0"/>
          </a:p>
        </p:txBody>
      </p:sp>
      <p:sp>
        <p:nvSpPr>
          <p:cNvPr id="10" name="Shape 8"/>
          <p:cNvSpPr/>
          <p:nvPr/>
        </p:nvSpPr>
        <p:spPr>
          <a:xfrm>
            <a:off x="801410" y="4337804"/>
            <a:ext cx="13027581" cy="888444"/>
          </a:xfrm>
          <a:prstGeom prst="rect">
            <a:avLst/>
          </a:prstGeom>
          <a:solidFill>
            <a:srgbClr val="FFFFFF">
              <a:alpha val="4000"/>
            </a:srgbClr>
          </a:solidFill>
          <a:ln/>
        </p:spPr>
        <p:txBody>
          <a:bodyPr/>
          <a:lstStyle/>
          <a:p>
            <a:endParaRPr lang="en-US"/>
          </a:p>
        </p:txBody>
      </p:sp>
      <p:sp>
        <p:nvSpPr>
          <p:cNvPr id="11" name="Text 9"/>
          <p:cNvSpPr/>
          <p:nvPr/>
        </p:nvSpPr>
        <p:spPr>
          <a:xfrm>
            <a:off x="999887" y="4464487"/>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Students</a:t>
            </a:r>
            <a:endParaRPr lang="en-US" sz="1550" dirty="0"/>
          </a:p>
        </p:txBody>
      </p:sp>
      <p:sp>
        <p:nvSpPr>
          <p:cNvPr id="12" name="Text 10"/>
          <p:cNvSpPr/>
          <p:nvPr/>
        </p:nvSpPr>
        <p:spPr>
          <a:xfrm>
            <a:off x="4260533" y="4464487"/>
            <a:ext cx="9370100"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Although they are members still in training, students nonetheless have the same obligation to promote and respect academic integrity as other members of the community.</a:t>
            </a:r>
            <a:endParaRPr lang="en-US" sz="1550" dirty="0"/>
          </a:p>
        </p:txBody>
      </p:sp>
      <p:sp>
        <p:nvSpPr>
          <p:cNvPr id="13" name="Shape 11"/>
          <p:cNvSpPr/>
          <p:nvPr/>
        </p:nvSpPr>
        <p:spPr>
          <a:xfrm>
            <a:off x="801410" y="5226248"/>
            <a:ext cx="13027581" cy="570905"/>
          </a:xfrm>
          <a:prstGeom prst="rect">
            <a:avLst/>
          </a:prstGeom>
          <a:solidFill>
            <a:srgbClr val="000000">
              <a:alpha val="4000"/>
            </a:srgbClr>
          </a:solidFill>
          <a:ln/>
        </p:spPr>
        <p:txBody>
          <a:bodyPr/>
          <a:lstStyle/>
          <a:p>
            <a:endParaRPr lang="en-US"/>
          </a:p>
        </p:txBody>
      </p:sp>
      <p:sp>
        <p:nvSpPr>
          <p:cNvPr id="14" name="Text 12"/>
          <p:cNvSpPr/>
          <p:nvPr/>
        </p:nvSpPr>
        <p:spPr>
          <a:xfrm>
            <a:off x="999887" y="5352931"/>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Administrative staff &amp; leaders</a:t>
            </a:r>
            <a:endParaRPr lang="en-US" sz="1550" dirty="0"/>
          </a:p>
        </p:txBody>
      </p:sp>
      <p:sp>
        <p:nvSpPr>
          <p:cNvPr id="15" name="Text 13"/>
          <p:cNvSpPr/>
          <p:nvPr/>
        </p:nvSpPr>
        <p:spPr>
          <a:xfrm>
            <a:off x="4260533" y="5352931"/>
            <a:ext cx="93701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Should ensure fairness and transparency in their work.</a:t>
            </a:r>
            <a:endParaRPr lang="en-US" sz="1550" dirty="0"/>
          </a:p>
        </p:txBody>
      </p:sp>
      <p:sp>
        <p:nvSpPr>
          <p:cNvPr id="16" name="Shape 14"/>
          <p:cNvSpPr/>
          <p:nvPr/>
        </p:nvSpPr>
        <p:spPr>
          <a:xfrm>
            <a:off x="801410" y="5797153"/>
            <a:ext cx="13027581" cy="1205984"/>
          </a:xfrm>
          <a:prstGeom prst="rect">
            <a:avLst/>
          </a:prstGeom>
          <a:solidFill>
            <a:srgbClr val="FFFFFF">
              <a:alpha val="4000"/>
            </a:srgbClr>
          </a:solidFill>
          <a:ln/>
        </p:spPr>
        <p:txBody>
          <a:bodyPr/>
          <a:lstStyle/>
          <a:p>
            <a:endParaRPr lang="en-US"/>
          </a:p>
        </p:txBody>
      </p:sp>
      <p:sp>
        <p:nvSpPr>
          <p:cNvPr id="17" name="Text 15"/>
          <p:cNvSpPr/>
          <p:nvPr/>
        </p:nvSpPr>
        <p:spPr>
          <a:xfrm>
            <a:off x="999887" y="5923836"/>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Higher education institutions</a:t>
            </a:r>
            <a:endParaRPr lang="en-US" sz="1550" dirty="0"/>
          </a:p>
        </p:txBody>
      </p:sp>
      <p:sp>
        <p:nvSpPr>
          <p:cNvPr id="18" name="Text 16"/>
          <p:cNvSpPr/>
          <p:nvPr/>
        </p:nvSpPr>
        <p:spPr>
          <a:xfrm>
            <a:off x="4260533" y="5923836"/>
            <a:ext cx="9370100"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Should empower the academic community through proper training, adequate guidance, and support to develop the understanding, skills, and competences required to apply AI. They should establish transparent regulations, standards, and guidelines.</a:t>
            </a:r>
            <a:endParaRPr lang="en-US" sz="15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936433"/>
            <a:ext cx="7872293"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Frameworks and prevention </a:t>
            </a:r>
            <a:r>
              <a:rPr lang="en-US" sz="3900" dirty="0">
                <a:solidFill>
                  <a:srgbClr val="B88E23"/>
                </a:solidFill>
                <a:latin typeface="Libre Baskerville" pitchFamily="34" charset="0"/>
                <a:ea typeface="Libre Baskerville" pitchFamily="34" charset="-122"/>
                <a:cs typeface="Libre Baskerville" pitchFamily="34" charset="-120"/>
              </a:rPr>
              <a:t>(1)</a:t>
            </a:r>
            <a:endParaRPr lang="en-US" sz="3900" dirty="0"/>
          </a:p>
        </p:txBody>
      </p:sp>
      <p:sp>
        <p:nvSpPr>
          <p:cNvPr id="3" name="Text 1"/>
          <p:cNvSpPr/>
          <p:nvPr/>
        </p:nvSpPr>
        <p:spPr>
          <a:xfrm>
            <a:off x="793790" y="295334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For academic integrity to be successfully fostered, it is important to create an environment that prevents misconduct and nourishes integrity, rather than only pursuing and redressing academic misconduct.</a:t>
            </a:r>
            <a:endParaRPr lang="en-US" sz="1550" dirty="0"/>
          </a:p>
        </p:txBody>
      </p:sp>
      <p:sp>
        <p:nvSpPr>
          <p:cNvPr id="4" name="Shape 2"/>
          <p:cNvSpPr/>
          <p:nvPr/>
        </p:nvSpPr>
        <p:spPr>
          <a:xfrm>
            <a:off x="793790" y="3811667"/>
            <a:ext cx="13042821" cy="2481501"/>
          </a:xfrm>
          <a:prstGeom prst="roundRect">
            <a:avLst>
              <a:gd name="adj" fmla="val 3359"/>
            </a:avLst>
          </a:prstGeom>
          <a:solidFill>
            <a:srgbClr val="FFFDFA"/>
          </a:solidFill>
          <a:ln w="22860">
            <a:solidFill>
              <a:srgbClr val="DDD3BA"/>
            </a:solidFill>
            <a:prstDash val="solid"/>
          </a:ln>
        </p:spPr>
        <p:txBody>
          <a:bodyPr/>
          <a:lstStyle/>
          <a:p>
            <a:endParaRPr lang="en-US"/>
          </a:p>
        </p:txBody>
      </p:sp>
      <p:sp>
        <p:nvSpPr>
          <p:cNvPr id="5" name="Shape 3"/>
          <p:cNvSpPr/>
          <p:nvPr/>
        </p:nvSpPr>
        <p:spPr>
          <a:xfrm>
            <a:off x="816650" y="3834527"/>
            <a:ext cx="12997101" cy="595313"/>
          </a:xfrm>
          <a:prstGeom prst="roundRect">
            <a:avLst>
              <a:gd name="adj" fmla="val 9395"/>
            </a:avLst>
          </a:prstGeom>
          <a:solidFill>
            <a:srgbClr val="F7EDD4"/>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6372" y="3979426"/>
            <a:ext cx="297656" cy="297656"/>
          </a:xfrm>
          <a:prstGeom prst="rect">
            <a:avLst/>
          </a:prstGeom>
        </p:spPr>
      </p:pic>
      <p:sp>
        <p:nvSpPr>
          <p:cNvPr id="7" name="Text 4"/>
          <p:cNvSpPr/>
          <p:nvPr/>
        </p:nvSpPr>
        <p:spPr>
          <a:xfrm>
            <a:off x="1015008" y="4628198"/>
            <a:ext cx="6465570"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Higher education institution requirements</a:t>
            </a:r>
            <a:endParaRPr lang="en-US" sz="2300" dirty="0"/>
          </a:p>
        </p:txBody>
      </p:sp>
      <p:sp>
        <p:nvSpPr>
          <p:cNvPr id="8" name="Text 5"/>
          <p:cNvSpPr/>
          <p:nvPr/>
        </p:nvSpPr>
        <p:spPr>
          <a:xfrm>
            <a:off x="1015008" y="5119330"/>
            <a:ext cx="12600384"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Institutions should consider developing codes of ethics that describe issues of integrity and transparency in easily understandable language. These codes should be co-created with students, academic, and administrative staff. They must outline ethical principles, types of individual and organised misconduct, appropriate differentiated measures, and sanctions.</a:t>
            </a:r>
            <a:endParaRPr lang="en-US" sz="15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2047994"/>
            <a:ext cx="7956590"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Frameworks and prevention </a:t>
            </a:r>
            <a:r>
              <a:rPr lang="en-US" sz="3900" dirty="0">
                <a:solidFill>
                  <a:srgbClr val="B88E23"/>
                </a:solidFill>
                <a:latin typeface="Libre Baskerville" pitchFamily="34" charset="0"/>
                <a:ea typeface="Libre Baskerville" pitchFamily="34" charset="-122"/>
                <a:cs typeface="Libre Baskerville" pitchFamily="34" charset="-120"/>
              </a:rPr>
              <a:t>(2)</a:t>
            </a:r>
            <a:endParaRPr lang="en-US" sz="3900" dirty="0"/>
          </a:p>
        </p:txBody>
      </p:sp>
      <p:sp>
        <p:nvSpPr>
          <p:cNvPr id="3" name="Shape 1"/>
          <p:cNvSpPr/>
          <p:nvPr/>
        </p:nvSpPr>
        <p:spPr>
          <a:xfrm>
            <a:off x="793790" y="3064907"/>
            <a:ext cx="6422231" cy="3116580"/>
          </a:xfrm>
          <a:prstGeom prst="roundRect">
            <a:avLst>
              <a:gd name="adj" fmla="val 2675"/>
            </a:avLst>
          </a:prstGeom>
          <a:solidFill>
            <a:srgbClr val="FFFDFA"/>
          </a:solidFill>
          <a:ln w="22860">
            <a:solidFill>
              <a:srgbClr val="DDD3BA"/>
            </a:solidFill>
            <a:prstDash val="solid"/>
          </a:ln>
        </p:spPr>
        <p:txBody>
          <a:bodyPr/>
          <a:lstStyle/>
          <a:p>
            <a:endParaRPr lang="en-US"/>
          </a:p>
        </p:txBody>
      </p:sp>
      <p:sp>
        <p:nvSpPr>
          <p:cNvPr id="4" name="Shape 2"/>
          <p:cNvSpPr/>
          <p:nvPr/>
        </p:nvSpPr>
        <p:spPr>
          <a:xfrm>
            <a:off x="816650" y="3087767"/>
            <a:ext cx="6376511" cy="595313"/>
          </a:xfrm>
          <a:prstGeom prst="roundRect">
            <a:avLst>
              <a:gd name="adj" fmla="val 9395"/>
            </a:avLst>
          </a:prstGeom>
          <a:solidFill>
            <a:srgbClr val="F7EDD4"/>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077" y="3232666"/>
            <a:ext cx="297656" cy="297656"/>
          </a:xfrm>
          <a:prstGeom prst="rect">
            <a:avLst/>
          </a:prstGeom>
        </p:spPr>
      </p:pic>
      <p:sp>
        <p:nvSpPr>
          <p:cNvPr id="6" name="Text 3"/>
          <p:cNvSpPr/>
          <p:nvPr/>
        </p:nvSpPr>
        <p:spPr>
          <a:xfrm>
            <a:off x="1015008" y="3881438"/>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Quality assurance</a:t>
            </a:r>
            <a:endParaRPr lang="en-US" sz="2300" dirty="0"/>
          </a:p>
        </p:txBody>
      </p:sp>
      <p:sp>
        <p:nvSpPr>
          <p:cNvPr id="7" name="Text 4"/>
          <p:cNvSpPr/>
          <p:nvPr/>
        </p:nvSpPr>
        <p:spPr>
          <a:xfrm>
            <a:off x="1015008" y="4372570"/>
            <a:ext cx="5979795" cy="158769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References to academic integrity policies in learning, teaching, research, administration, and institutional governance should be included in quality assurance procedures. These should be reviewed by appropriate internal and external bodies in line with European and national frameworks.</a:t>
            </a:r>
            <a:endParaRPr lang="en-US" sz="1550" dirty="0"/>
          </a:p>
        </p:txBody>
      </p:sp>
      <p:sp>
        <p:nvSpPr>
          <p:cNvPr id="8" name="Shape 5"/>
          <p:cNvSpPr/>
          <p:nvPr/>
        </p:nvSpPr>
        <p:spPr>
          <a:xfrm>
            <a:off x="7414379" y="3064907"/>
            <a:ext cx="6422231" cy="3116580"/>
          </a:xfrm>
          <a:prstGeom prst="roundRect">
            <a:avLst>
              <a:gd name="adj" fmla="val 2675"/>
            </a:avLst>
          </a:prstGeom>
          <a:solidFill>
            <a:srgbClr val="FFFDFA"/>
          </a:solidFill>
          <a:ln w="22860">
            <a:solidFill>
              <a:srgbClr val="DDD3BA"/>
            </a:solidFill>
            <a:prstDash val="solid"/>
          </a:ln>
        </p:spPr>
        <p:txBody>
          <a:bodyPr/>
          <a:lstStyle/>
          <a:p>
            <a:endParaRPr lang="en-US"/>
          </a:p>
        </p:txBody>
      </p:sp>
      <p:sp>
        <p:nvSpPr>
          <p:cNvPr id="9" name="Shape 6"/>
          <p:cNvSpPr/>
          <p:nvPr/>
        </p:nvSpPr>
        <p:spPr>
          <a:xfrm>
            <a:off x="7437239" y="3087767"/>
            <a:ext cx="6376511" cy="595313"/>
          </a:xfrm>
          <a:prstGeom prst="roundRect">
            <a:avLst>
              <a:gd name="adj" fmla="val 9395"/>
            </a:avLst>
          </a:prstGeom>
          <a:solidFill>
            <a:srgbClr val="F7EDD4"/>
          </a:solidFill>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6667" y="3232666"/>
            <a:ext cx="297656" cy="297656"/>
          </a:xfrm>
          <a:prstGeom prst="rect">
            <a:avLst/>
          </a:prstGeom>
        </p:spPr>
      </p:pic>
      <p:sp>
        <p:nvSpPr>
          <p:cNvPr id="11" name="Text 7"/>
          <p:cNvSpPr/>
          <p:nvPr/>
        </p:nvSpPr>
        <p:spPr>
          <a:xfrm>
            <a:off x="7635597" y="3881438"/>
            <a:ext cx="4595455"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Public authority requirements</a:t>
            </a:r>
            <a:endParaRPr lang="en-US" sz="2300" dirty="0"/>
          </a:p>
        </p:txBody>
      </p:sp>
      <p:sp>
        <p:nvSpPr>
          <p:cNvPr id="12" name="Text 8"/>
          <p:cNvSpPr/>
          <p:nvPr/>
        </p:nvSpPr>
        <p:spPr>
          <a:xfrm>
            <a:off x="7635597" y="4372570"/>
            <a:ext cx="5979795" cy="158769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Public authorities should establish adequate frameworks, including ensuring adequate and sustainable funding for higher education and creating administrative frameworks that promote collaboration over competition and quality over quantity in academic outputs.</a:t>
            </a:r>
            <a:endParaRPr lang="en-US" sz="15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659011"/>
            <a:ext cx="7008495" cy="558165"/>
          </a:xfrm>
          <a:prstGeom prst="rect">
            <a:avLst/>
          </a:prstGeom>
          <a:noFill/>
          <a:ln/>
        </p:spPr>
        <p:txBody>
          <a:bodyPr wrap="none" lIns="0" tIns="0" rIns="0" bIns="0" rtlCol="0" anchor="t"/>
          <a:lstStyle/>
          <a:p>
            <a:pPr marL="0" indent="0" algn="l">
              <a:lnSpc>
                <a:spcPts val="4350"/>
              </a:lnSpc>
              <a:buNone/>
            </a:pPr>
            <a:r>
              <a:rPr lang="en-US" sz="3500" dirty="0">
                <a:solidFill>
                  <a:srgbClr val="5C4E3D"/>
                </a:solidFill>
                <a:latin typeface="Libre Baskerville" pitchFamily="34" charset="0"/>
                <a:ea typeface="Libre Baskerville" pitchFamily="34" charset="-122"/>
                <a:cs typeface="Libre Baskerville" pitchFamily="34" charset="-120"/>
              </a:rPr>
              <a:t>Addressing modern challenges</a:t>
            </a:r>
            <a:endParaRPr lang="en-US" sz="3500" dirty="0"/>
          </a:p>
        </p:txBody>
      </p:sp>
      <p:sp>
        <p:nvSpPr>
          <p:cNvPr id="4" name="Text 1"/>
          <p:cNvSpPr/>
          <p:nvPr/>
        </p:nvSpPr>
        <p:spPr>
          <a:xfrm>
            <a:off x="793790" y="1458278"/>
            <a:ext cx="7556421" cy="542925"/>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Special attention is required to ensure academic integrity in contexts influenced by technology.</a:t>
            </a:r>
            <a:endParaRPr lang="en-US" sz="1400" dirty="0"/>
          </a:p>
        </p:txBody>
      </p:sp>
      <p:sp>
        <p:nvSpPr>
          <p:cNvPr id="5" name="Text 2"/>
          <p:cNvSpPr/>
          <p:nvPr/>
        </p:nvSpPr>
        <p:spPr>
          <a:xfrm>
            <a:off x="793790" y="2342793"/>
            <a:ext cx="2201585" cy="669608"/>
          </a:xfrm>
          <a:prstGeom prst="rect">
            <a:avLst/>
          </a:prstGeom>
          <a:noFill/>
          <a:ln/>
        </p:spPr>
        <p:txBody>
          <a:bodyPr wrap="square" lIns="0" tIns="0" rIns="0" bIns="0" rtlCol="0" anchor="t"/>
          <a:lstStyle/>
          <a:p>
            <a:pPr marL="0" indent="0" algn="l">
              <a:lnSpc>
                <a:spcPts val="2600"/>
              </a:lnSpc>
              <a:buNone/>
            </a:pPr>
            <a:r>
              <a:rPr lang="en-US" sz="2100" dirty="0">
                <a:solidFill>
                  <a:srgbClr val="5C4E3D"/>
                </a:solidFill>
                <a:latin typeface="Libre Baskerville" pitchFamily="34" charset="0"/>
                <a:ea typeface="Libre Baskerville" pitchFamily="34" charset="-122"/>
                <a:cs typeface="Libre Baskerville" pitchFamily="34" charset="-120"/>
              </a:rPr>
              <a:t>Digital technologies</a:t>
            </a:r>
            <a:endParaRPr lang="en-US" sz="2100" dirty="0"/>
          </a:p>
        </p:txBody>
      </p:sp>
      <p:sp>
        <p:nvSpPr>
          <p:cNvPr id="6" name="Text 3"/>
          <p:cNvSpPr/>
          <p:nvPr/>
        </p:nvSpPr>
        <p:spPr>
          <a:xfrm>
            <a:off x="793790" y="3173135"/>
            <a:ext cx="2201585" cy="1357313"/>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This includes the context of emerging digital technologies, such as the use of artificial intelligence.</a:t>
            </a:r>
            <a:endParaRPr lang="en-US" sz="1400" dirty="0"/>
          </a:p>
        </p:txBody>
      </p:sp>
      <p:sp>
        <p:nvSpPr>
          <p:cNvPr id="7" name="Text 4"/>
          <p:cNvSpPr/>
          <p:nvPr/>
        </p:nvSpPr>
        <p:spPr>
          <a:xfrm>
            <a:off x="3438763" y="2342793"/>
            <a:ext cx="2201585" cy="334804"/>
          </a:xfrm>
          <a:prstGeom prst="rect">
            <a:avLst/>
          </a:prstGeom>
          <a:noFill/>
          <a:ln/>
        </p:spPr>
        <p:txBody>
          <a:bodyPr wrap="none" lIns="0" tIns="0" rIns="0" bIns="0" rtlCol="0" anchor="t"/>
          <a:lstStyle/>
          <a:p>
            <a:pPr marL="0" indent="0" algn="l">
              <a:lnSpc>
                <a:spcPts val="2600"/>
              </a:lnSpc>
              <a:buNone/>
            </a:pPr>
            <a:r>
              <a:rPr lang="en-US" sz="2100" dirty="0">
                <a:solidFill>
                  <a:srgbClr val="5C4E3D"/>
                </a:solidFill>
                <a:latin typeface="Libre Baskerville" pitchFamily="34" charset="0"/>
                <a:ea typeface="Libre Baskerville" pitchFamily="34" charset="-122"/>
                <a:cs typeface="Libre Baskerville" pitchFamily="34" charset="-120"/>
              </a:rPr>
              <a:t>Data handling</a:t>
            </a:r>
            <a:endParaRPr lang="en-US" sz="2100" dirty="0"/>
          </a:p>
        </p:txBody>
      </p:sp>
      <p:sp>
        <p:nvSpPr>
          <p:cNvPr id="8" name="Text 5"/>
          <p:cNvSpPr/>
          <p:nvPr/>
        </p:nvSpPr>
        <p:spPr>
          <a:xfrm>
            <a:off x="3438763" y="2838331"/>
            <a:ext cx="2201585" cy="814388"/>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Academic integrity concerns also extend to the handling of data.</a:t>
            </a:r>
            <a:endParaRPr lang="en-US" sz="1400" dirty="0"/>
          </a:p>
        </p:txBody>
      </p:sp>
      <p:sp>
        <p:nvSpPr>
          <p:cNvPr id="9" name="Text 6"/>
          <p:cNvSpPr/>
          <p:nvPr/>
        </p:nvSpPr>
        <p:spPr>
          <a:xfrm>
            <a:off x="6083737" y="2342793"/>
            <a:ext cx="2281476" cy="669608"/>
          </a:xfrm>
          <a:prstGeom prst="rect">
            <a:avLst/>
          </a:prstGeom>
          <a:noFill/>
          <a:ln/>
        </p:spPr>
        <p:txBody>
          <a:bodyPr wrap="square" lIns="0" tIns="0" rIns="0" bIns="0" rtlCol="0" anchor="t"/>
          <a:lstStyle/>
          <a:p>
            <a:pPr marL="0" indent="0" algn="l">
              <a:lnSpc>
                <a:spcPts val="2600"/>
              </a:lnSpc>
              <a:buNone/>
            </a:pPr>
            <a:r>
              <a:rPr lang="en-US" sz="2100" dirty="0">
                <a:solidFill>
                  <a:srgbClr val="5C4E3D"/>
                </a:solidFill>
                <a:latin typeface="Libre Baskerville" pitchFamily="34" charset="0"/>
                <a:ea typeface="Libre Baskerville" pitchFamily="34" charset="-122"/>
                <a:cs typeface="Libre Baskerville" pitchFamily="34" charset="-120"/>
              </a:rPr>
              <a:t>Organised misconduct</a:t>
            </a:r>
            <a:endParaRPr lang="en-US" sz="2100" dirty="0"/>
          </a:p>
        </p:txBody>
      </p:sp>
      <p:sp>
        <p:nvSpPr>
          <p:cNvPr id="10" name="Text 7"/>
          <p:cNvSpPr/>
          <p:nvPr/>
        </p:nvSpPr>
        <p:spPr>
          <a:xfrm>
            <a:off x="6083737" y="3173135"/>
            <a:ext cx="2281476" cy="3257550"/>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Public authorities must cooperate at the international level to counter and eliminate practices such as diploma mills, contract cheating, and other forms of organised misconduct and corruption within administrative processes and institutional governance.</a:t>
            </a:r>
            <a:endParaRPr lang="en-US" sz="1400" dirty="0"/>
          </a:p>
        </p:txBody>
      </p:sp>
      <p:sp>
        <p:nvSpPr>
          <p:cNvPr id="11" name="Text 8"/>
          <p:cNvSpPr/>
          <p:nvPr/>
        </p:nvSpPr>
        <p:spPr>
          <a:xfrm>
            <a:off x="793790" y="6756202"/>
            <a:ext cx="7556421" cy="814388"/>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Public authorities and the academic community should adopt and periodically review recommendations and guidelines on good educational practice related to digital technologies to set standards and limits for their use.</a:t>
            </a:r>
            <a:endParaRPr lang="en-US"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2130266"/>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Academic integrity - </a:t>
            </a:r>
            <a:r>
              <a:rPr lang="en-US" sz="3900" dirty="0">
                <a:solidFill>
                  <a:srgbClr val="B88E23"/>
                </a:solidFill>
                <a:latin typeface="Libre Baskerville" pitchFamily="34" charset="0"/>
                <a:ea typeface="Libre Baskerville" pitchFamily="34" charset="-122"/>
                <a:cs typeface="Libre Baskerville" pitchFamily="34" charset="-120"/>
              </a:rPr>
              <a:t>final thoughts</a:t>
            </a:r>
            <a:endParaRPr lang="en-US" sz="3900" dirty="0"/>
          </a:p>
        </p:txBody>
      </p:sp>
      <p:sp>
        <p:nvSpPr>
          <p:cNvPr id="4" name="Text 1"/>
          <p:cNvSpPr/>
          <p:nvPr/>
        </p:nvSpPr>
        <p:spPr>
          <a:xfrm>
            <a:off x="6577846" y="3891320"/>
            <a:ext cx="7258764" cy="1984772"/>
          </a:xfrm>
          <a:prstGeom prst="rect">
            <a:avLst/>
          </a:prstGeom>
          <a:noFill/>
          <a:ln/>
        </p:spPr>
        <p:txBody>
          <a:bodyPr wrap="square" lIns="0" tIns="0" rIns="0" bIns="0" rtlCol="0" anchor="t"/>
          <a:lstStyle/>
          <a:p>
            <a:pPr marL="0" indent="0" algn="l">
              <a:lnSpc>
                <a:spcPts val="3100"/>
              </a:lnSpc>
              <a:buNone/>
            </a:pPr>
            <a:r>
              <a:rPr lang="en-US" sz="1950" dirty="0">
                <a:solidFill>
                  <a:srgbClr val="454240"/>
                </a:solidFill>
                <a:latin typeface="DM Sans" pitchFamily="34" charset="0"/>
                <a:ea typeface="DM Sans" pitchFamily="34" charset="-122"/>
                <a:cs typeface="DM Sans" pitchFamily="34" charset="-120"/>
              </a:rPr>
              <a:t>Academic integrity acts like the mortar and foundation of the academic house, ensuring that every brick of research, teaching, and learning is structurally sound and trustworthy, allowing the whole building to stand strong enough to inform and benefit society.</a:t>
            </a:r>
            <a:endParaRPr lang="en-US" sz="1950" dirty="0"/>
          </a:p>
        </p:txBody>
      </p:sp>
      <p:sp>
        <p:nvSpPr>
          <p:cNvPr id="5" name="Shape 2"/>
          <p:cNvSpPr/>
          <p:nvPr/>
        </p:nvSpPr>
        <p:spPr>
          <a:xfrm>
            <a:off x="6280190" y="3668078"/>
            <a:ext cx="22860" cy="2431256"/>
          </a:xfrm>
          <a:prstGeom prst="rect">
            <a:avLst/>
          </a:prstGeom>
          <a:solidFill>
            <a:srgbClr val="B88E23"/>
          </a:solidFill>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73902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Table of contents</a:t>
            </a:r>
            <a:endParaRPr lang="en-US" sz="3900" dirty="0"/>
          </a:p>
        </p:txBody>
      </p:sp>
      <p:sp>
        <p:nvSpPr>
          <p:cNvPr id="3" name="Text 1"/>
          <p:cNvSpPr/>
          <p:nvPr/>
        </p:nvSpPr>
        <p:spPr>
          <a:xfrm>
            <a:off x="793790" y="185511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Background</a:t>
            </a:r>
            <a:endParaRPr lang="en-US" sz="2300" dirty="0"/>
          </a:p>
        </p:txBody>
      </p:sp>
      <p:sp>
        <p:nvSpPr>
          <p:cNvPr id="4" name="Text 2"/>
          <p:cNvSpPr/>
          <p:nvPr/>
        </p:nvSpPr>
        <p:spPr>
          <a:xfrm>
            <a:off x="793790" y="242554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What do these values mean?</a:t>
            </a:r>
            <a:endParaRPr lang="en-US" sz="1550" dirty="0"/>
          </a:p>
        </p:txBody>
      </p:sp>
      <p:sp>
        <p:nvSpPr>
          <p:cNvPr id="5" name="Text 3"/>
          <p:cNvSpPr/>
          <p:nvPr/>
        </p:nvSpPr>
        <p:spPr>
          <a:xfrm>
            <a:off x="793790" y="281249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How were the values defined?</a:t>
            </a:r>
            <a:endParaRPr lang="en-US" sz="1550" dirty="0"/>
          </a:p>
        </p:txBody>
      </p:sp>
      <p:sp>
        <p:nvSpPr>
          <p:cNvPr id="6" name="Text 4"/>
          <p:cNvSpPr/>
          <p:nvPr/>
        </p:nvSpPr>
        <p:spPr>
          <a:xfrm>
            <a:off x="793790" y="3328392"/>
            <a:ext cx="550806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Monitoring the fundamental values?</a:t>
            </a:r>
            <a:endParaRPr lang="en-US" sz="2300" dirty="0"/>
          </a:p>
        </p:txBody>
      </p:sp>
      <p:sp>
        <p:nvSpPr>
          <p:cNvPr id="7" name="Text 5"/>
          <p:cNvSpPr/>
          <p:nvPr/>
        </p:nvSpPr>
        <p:spPr>
          <a:xfrm>
            <a:off x="793790" y="3898821"/>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Framework for monitoring (NewFAV and Bologna Process Implementation Report)</a:t>
            </a:r>
            <a:endParaRPr lang="en-US" sz="1550" dirty="0"/>
          </a:p>
        </p:txBody>
      </p:sp>
      <p:sp>
        <p:nvSpPr>
          <p:cNvPr id="8" name="Text 6"/>
          <p:cNvSpPr/>
          <p:nvPr/>
        </p:nvSpPr>
        <p:spPr>
          <a:xfrm>
            <a:off x="793790" y="460331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Other Initiatives</a:t>
            </a:r>
            <a:endParaRPr lang="en-US" sz="1550" dirty="0"/>
          </a:p>
        </p:txBody>
      </p:sp>
      <p:sp>
        <p:nvSpPr>
          <p:cNvPr id="9" name="Text 7"/>
          <p:cNvSpPr/>
          <p:nvPr/>
        </p:nvSpPr>
        <p:spPr>
          <a:xfrm>
            <a:off x="793790" y="5119211"/>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The values</a:t>
            </a:r>
            <a:endParaRPr lang="en-US" sz="2300" dirty="0"/>
          </a:p>
        </p:txBody>
      </p:sp>
      <p:sp>
        <p:nvSpPr>
          <p:cNvPr id="10" name="Text 8"/>
          <p:cNvSpPr/>
          <p:nvPr/>
        </p:nvSpPr>
        <p:spPr>
          <a:xfrm>
            <a:off x="793790" y="568964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Academic freedom</a:t>
            </a:r>
            <a:endParaRPr lang="en-US" sz="1550" dirty="0"/>
          </a:p>
        </p:txBody>
      </p:sp>
      <p:sp>
        <p:nvSpPr>
          <p:cNvPr id="11" name="Text 9"/>
          <p:cNvSpPr/>
          <p:nvPr/>
        </p:nvSpPr>
        <p:spPr>
          <a:xfrm>
            <a:off x="793790" y="607659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Academic integrity</a:t>
            </a:r>
            <a:endParaRPr lang="en-US" sz="1550" dirty="0"/>
          </a:p>
        </p:txBody>
      </p:sp>
      <p:sp>
        <p:nvSpPr>
          <p:cNvPr id="12" name="Text 10"/>
          <p:cNvSpPr/>
          <p:nvPr/>
        </p:nvSpPr>
        <p:spPr>
          <a:xfrm>
            <a:off x="793790" y="646354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Institutional autonomy</a:t>
            </a:r>
            <a:endParaRPr lang="en-US" sz="1550" dirty="0"/>
          </a:p>
        </p:txBody>
      </p:sp>
      <p:sp>
        <p:nvSpPr>
          <p:cNvPr id="13" name="Text 11"/>
          <p:cNvSpPr/>
          <p:nvPr/>
        </p:nvSpPr>
        <p:spPr>
          <a:xfrm>
            <a:off x="7564874" y="183534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Student and staff participation in higher education governance</a:t>
            </a:r>
            <a:endParaRPr lang="en-US" sz="1550" dirty="0"/>
          </a:p>
        </p:txBody>
      </p:sp>
      <p:sp>
        <p:nvSpPr>
          <p:cNvPr id="14" name="Text 12"/>
          <p:cNvSpPr/>
          <p:nvPr/>
        </p:nvSpPr>
        <p:spPr>
          <a:xfrm>
            <a:off x="7564874" y="2222302"/>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Public responsibility for higher education</a:t>
            </a:r>
            <a:endParaRPr lang="en-US" sz="1550" dirty="0"/>
          </a:p>
        </p:txBody>
      </p:sp>
      <p:sp>
        <p:nvSpPr>
          <p:cNvPr id="15" name="Text 13"/>
          <p:cNvSpPr/>
          <p:nvPr/>
        </p:nvSpPr>
        <p:spPr>
          <a:xfrm>
            <a:off x="7564874" y="260925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Public responsibility of higher education</a:t>
            </a:r>
            <a:endParaRPr lang="en-US" sz="1550" dirty="0"/>
          </a:p>
        </p:txBody>
      </p:sp>
      <p:sp>
        <p:nvSpPr>
          <p:cNvPr id="16" name="Text 14"/>
          <p:cNvSpPr/>
          <p:nvPr/>
        </p:nvSpPr>
        <p:spPr>
          <a:xfrm>
            <a:off x="7564874" y="312515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Additional topics</a:t>
            </a:r>
            <a:endParaRPr lang="en-US" sz="2300" dirty="0"/>
          </a:p>
        </p:txBody>
      </p:sp>
      <p:sp>
        <p:nvSpPr>
          <p:cNvPr id="17" name="Text 15"/>
          <p:cNvSpPr/>
          <p:nvPr/>
        </p:nvSpPr>
        <p:spPr>
          <a:xfrm>
            <a:off x="7564874" y="369558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Interconnections between values</a:t>
            </a:r>
            <a:endParaRPr lang="en-US" sz="1550" dirty="0"/>
          </a:p>
        </p:txBody>
      </p:sp>
      <p:sp>
        <p:nvSpPr>
          <p:cNvPr id="18" name="Text 16"/>
          <p:cNvSpPr/>
          <p:nvPr/>
        </p:nvSpPr>
        <p:spPr>
          <a:xfrm>
            <a:off x="7564874" y="408253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Challenges</a:t>
            </a:r>
            <a:endParaRPr lang="en-US" sz="1550" dirty="0"/>
          </a:p>
        </p:txBody>
      </p:sp>
      <p:sp>
        <p:nvSpPr>
          <p:cNvPr id="19" name="Text 17"/>
          <p:cNvSpPr/>
          <p:nvPr/>
        </p:nvSpPr>
        <p:spPr>
          <a:xfrm>
            <a:off x="7564874" y="446948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The latest research on fundamental values</a:t>
            </a:r>
            <a:endParaRPr lang="en-US" sz="1550" dirty="0"/>
          </a:p>
        </p:txBody>
      </p:sp>
      <p:sp>
        <p:nvSpPr>
          <p:cNvPr id="20" name="Text 18"/>
          <p:cNvSpPr/>
          <p:nvPr/>
        </p:nvSpPr>
        <p:spPr>
          <a:xfrm>
            <a:off x="7564874" y="485644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The latest data on fundamental values</a:t>
            </a:r>
            <a:endParaRPr lang="en-US" sz="1550" dirty="0"/>
          </a:p>
        </p:txBody>
      </p:sp>
      <p:sp>
        <p:nvSpPr>
          <p:cNvPr id="21" name="Text 19"/>
          <p:cNvSpPr/>
          <p:nvPr/>
        </p:nvSpPr>
        <p:spPr>
          <a:xfrm>
            <a:off x="7564874" y="524339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Perspectives on fundamental values</a:t>
            </a:r>
            <a:endParaRPr lang="en-US" sz="1550" dirty="0"/>
          </a:p>
        </p:txBody>
      </p:sp>
      <p:sp>
        <p:nvSpPr>
          <p:cNvPr id="22" name="Text 20"/>
          <p:cNvSpPr/>
          <p:nvPr/>
        </p:nvSpPr>
        <p:spPr>
          <a:xfrm>
            <a:off x="7564874" y="563034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Understanding fundamental values – resources</a:t>
            </a:r>
            <a:endParaRPr lang="en-US" sz="1550" dirty="0"/>
          </a:p>
        </p:txBody>
      </p:sp>
      <p:sp>
        <p:nvSpPr>
          <p:cNvPr id="23" name="Text 21"/>
          <p:cNvSpPr/>
          <p:nvPr/>
        </p:nvSpPr>
        <p:spPr>
          <a:xfrm>
            <a:off x="7564874" y="6146244"/>
            <a:ext cx="341006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Possible future actions</a:t>
            </a:r>
            <a:endParaRPr lang="en-US" sz="2300" dirty="0"/>
          </a:p>
        </p:txBody>
      </p:sp>
      <p:sp>
        <p:nvSpPr>
          <p:cNvPr id="24" name="Text 22"/>
          <p:cNvSpPr/>
          <p:nvPr/>
        </p:nvSpPr>
        <p:spPr>
          <a:xfrm>
            <a:off x="7564874" y="671667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By national authorities</a:t>
            </a:r>
            <a:endParaRPr lang="en-US" sz="1550" dirty="0"/>
          </a:p>
        </p:txBody>
      </p:sp>
      <p:sp>
        <p:nvSpPr>
          <p:cNvPr id="25" name="Text 23"/>
          <p:cNvSpPr/>
          <p:nvPr/>
        </p:nvSpPr>
        <p:spPr>
          <a:xfrm>
            <a:off x="7564874" y="710362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By higher education institutions</a:t>
            </a:r>
            <a:endParaRPr lang="en-US" sz="15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0"/>
            <a:ext cx="7315200" cy="8229600"/>
          </a:xfrm>
          <a:prstGeom prst="rect">
            <a:avLst/>
          </a:prstGeom>
        </p:spPr>
      </p:pic>
      <p:sp>
        <p:nvSpPr>
          <p:cNvPr id="3" name="Shape 0"/>
          <p:cNvSpPr/>
          <p:nvPr/>
        </p:nvSpPr>
        <p:spPr>
          <a:xfrm>
            <a:off x="793790" y="1618774"/>
            <a:ext cx="1075253" cy="373142"/>
          </a:xfrm>
          <a:prstGeom prst="roundRect">
            <a:avLst>
              <a:gd name="adj" fmla="val 17872"/>
            </a:avLst>
          </a:prstGeom>
          <a:solidFill>
            <a:srgbClr val="F7EDD4"/>
          </a:solidFill>
          <a:ln/>
        </p:spPr>
        <p:txBody>
          <a:bodyPr/>
          <a:lstStyle/>
          <a:p>
            <a:endParaRPr lang="en-US"/>
          </a:p>
        </p:txBody>
      </p:sp>
      <p:sp>
        <p:nvSpPr>
          <p:cNvPr id="4" name="Text 1"/>
          <p:cNvSpPr/>
          <p:nvPr/>
        </p:nvSpPr>
        <p:spPr>
          <a:xfrm>
            <a:off x="912852" y="1678305"/>
            <a:ext cx="837128" cy="254079"/>
          </a:xfrm>
          <a:prstGeom prst="rect">
            <a:avLst/>
          </a:prstGeom>
          <a:noFill/>
          <a:ln/>
        </p:spPr>
        <p:txBody>
          <a:bodyPr wrap="none" lIns="0" tIns="0" rIns="0" bIns="0" rtlCol="0" anchor="t"/>
          <a:lstStyle/>
          <a:p>
            <a:pPr marL="0" indent="0" algn="l">
              <a:lnSpc>
                <a:spcPts val="2000"/>
              </a:lnSpc>
              <a:buNone/>
            </a:pPr>
            <a:r>
              <a:rPr lang="en-US" sz="1250" dirty="0">
                <a:solidFill>
                  <a:srgbClr val="454240"/>
                </a:solidFill>
                <a:latin typeface="DM Sans" pitchFamily="34" charset="0"/>
                <a:ea typeface="DM Sans" pitchFamily="34" charset="-122"/>
                <a:cs typeface="DM Sans" pitchFamily="34" charset="-120"/>
              </a:rPr>
              <a:t>SECTION VI</a:t>
            </a:r>
            <a:endParaRPr lang="en-US" sz="1250" dirty="0"/>
          </a:p>
        </p:txBody>
      </p:sp>
      <p:sp>
        <p:nvSpPr>
          <p:cNvPr id="5" name="Text 2"/>
          <p:cNvSpPr/>
          <p:nvPr/>
        </p:nvSpPr>
        <p:spPr>
          <a:xfrm>
            <a:off x="793790" y="2071211"/>
            <a:ext cx="5727621" cy="1860233"/>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Understanding </a:t>
            </a:r>
            <a:r>
              <a:rPr lang="en-US" sz="3900" dirty="0">
                <a:solidFill>
                  <a:srgbClr val="B88E23"/>
                </a:solidFill>
                <a:latin typeface="Libre Baskerville" pitchFamily="34" charset="0"/>
                <a:ea typeface="Libre Baskerville" pitchFamily="34" charset="-122"/>
                <a:cs typeface="Libre Baskerville" pitchFamily="34" charset="-120"/>
              </a:rPr>
              <a:t>institutional autonomy</a:t>
            </a:r>
            <a:endParaRPr lang="en-US" sz="3900" dirty="0"/>
          </a:p>
        </p:txBody>
      </p:sp>
      <p:sp>
        <p:nvSpPr>
          <p:cNvPr id="6" name="Text 3"/>
          <p:cNvSpPr/>
          <p:nvPr/>
        </p:nvSpPr>
        <p:spPr>
          <a:xfrm>
            <a:off x="793790" y="4229100"/>
            <a:ext cx="5727621" cy="2381726"/>
          </a:xfrm>
          <a:prstGeom prst="rect">
            <a:avLst/>
          </a:prstGeom>
          <a:noFill/>
          <a:ln/>
        </p:spPr>
        <p:txBody>
          <a:bodyPr wrap="square" lIns="0" tIns="0" rIns="0" bIns="0" rtlCol="0" anchor="t"/>
          <a:lstStyle/>
          <a:p>
            <a:pPr marL="0" indent="0" algn="l">
              <a:lnSpc>
                <a:spcPts val="3100"/>
              </a:lnSpc>
              <a:buNone/>
            </a:pPr>
            <a:r>
              <a:rPr lang="en-US" sz="1950" dirty="0">
                <a:solidFill>
                  <a:srgbClr val="454240"/>
                </a:solidFill>
                <a:latin typeface="DM Sans" pitchFamily="34" charset="0"/>
                <a:ea typeface="DM Sans" pitchFamily="34" charset="-122"/>
                <a:cs typeface="DM Sans" pitchFamily="34" charset="-120"/>
              </a:rPr>
              <a:t>Institutional autonomy is a defining characteristic of effective higher education systems. It is not just about independence; it is the ability and the will of higher Education institutions to execute their fundamental missions without undue external interference.</a:t>
            </a:r>
            <a:endParaRPr lang="en-US" sz="19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1630799"/>
            <a:ext cx="8113871"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What is </a:t>
            </a:r>
            <a:r>
              <a:rPr lang="en-US" sz="3900" dirty="0">
                <a:solidFill>
                  <a:srgbClr val="B88E23"/>
                </a:solidFill>
                <a:latin typeface="Libre Baskerville" pitchFamily="34" charset="0"/>
                <a:ea typeface="Libre Baskerville" pitchFamily="34" charset="-122"/>
                <a:cs typeface="Libre Baskerville" pitchFamily="34" charset="-120"/>
              </a:rPr>
              <a:t>institutional autonomy</a:t>
            </a:r>
            <a:r>
              <a:rPr lang="en-US" sz="3900" dirty="0">
                <a:solidFill>
                  <a:srgbClr val="5C4E3D"/>
                </a:solidFill>
                <a:latin typeface="Libre Baskerville" pitchFamily="34" charset="0"/>
                <a:ea typeface="Libre Baskerville" pitchFamily="34" charset="-122"/>
                <a:cs typeface="Libre Baskerville" pitchFamily="34" charset="-120"/>
              </a:rPr>
              <a:t>?</a:t>
            </a:r>
            <a:endParaRPr lang="en-US" sz="3900" dirty="0"/>
          </a:p>
        </p:txBody>
      </p:sp>
      <p:sp>
        <p:nvSpPr>
          <p:cNvPr id="3" name="Text 1"/>
          <p:cNvSpPr/>
          <p:nvPr/>
        </p:nvSpPr>
        <p:spPr>
          <a:xfrm>
            <a:off x="793790" y="2647712"/>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54240"/>
                </a:solidFill>
                <a:latin typeface="DM Sans" pitchFamily="34" charset="0"/>
                <a:ea typeface="DM Sans" pitchFamily="34" charset="-122"/>
                <a:cs typeface="DM Sans" pitchFamily="34" charset="-120"/>
              </a:rPr>
              <a:t>Institutional Autonomy is defined as the capacity of higher education institutions to set and implement their own priorities and policies regarding organisation, finance, staffing, and academic affairs.</a:t>
            </a:r>
            <a:endParaRPr lang="en-US" sz="1950" dirty="0"/>
          </a:p>
        </p:txBody>
      </p:sp>
      <p:sp>
        <p:nvSpPr>
          <p:cNvPr id="4" name="Shape 2"/>
          <p:cNvSpPr/>
          <p:nvPr/>
        </p:nvSpPr>
        <p:spPr>
          <a:xfrm>
            <a:off x="793790" y="3664863"/>
            <a:ext cx="13042821" cy="2933938"/>
          </a:xfrm>
          <a:prstGeom prst="roundRect">
            <a:avLst>
              <a:gd name="adj" fmla="val 2841"/>
            </a:avLst>
          </a:prstGeom>
          <a:noFill/>
          <a:ln w="7620">
            <a:solidFill>
              <a:srgbClr val="000000">
                <a:alpha val="8000"/>
              </a:srgbClr>
            </a:solidFill>
            <a:prstDash val="solid"/>
          </a:ln>
        </p:spPr>
        <p:txBody>
          <a:bodyPr/>
          <a:lstStyle/>
          <a:p>
            <a:endParaRPr lang="en-US"/>
          </a:p>
        </p:txBody>
      </p:sp>
      <p:sp>
        <p:nvSpPr>
          <p:cNvPr id="5" name="Shape 3"/>
          <p:cNvSpPr/>
          <p:nvPr/>
        </p:nvSpPr>
        <p:spPr>
          <a:xfrm>
            <a:off x="801410" y="3672483"/>
            <a:ext cx="13027581" cy="570905"/>
          </a:xfrm>
          <a:prstGeom prst="rect">
            <a:avLst/>
          </a:prstGeom>
          <a:solidFill>
            <a:srgbClr val="FFFFFF">
              <a:alpha val="4000"/>
            </a:srgbClr>
          </a:solidFill>
          <a:ln/>
        </p:spPr>
        <p:txBody>
          <a:bodyPr/>
          <a:lstStyle/>
          <a:p>
            <a:endParaRPr lang="en-US"/>
          </a:p>
        </p:txBody>
      </p:sp>
      <p:sp>
        <p:nvSpPr>
          <p:cNvPr id="6" name="Text 4"/>
          <p:cNvSpPr/>
          <p:nvPr/>
        </p:nvSpPr>
        <p:spPr>
          <a:xfrm>
            <a:off x="999887" y="3799165"/>
            <a:ext cx="3507700"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Key relationship</a:t>
            </a:r>
            <a:endParaRPr lang="en-US" sz="1550" dirty="0"/>
          </a:p>
        </p:txBody>
      </p:sp>
      <p:sp>
        <p:nvSpPr>
          <p:cNvPr id="7" name="Text 5"/>
          <p:cNvSpPr/>
          <p:nvPr/>
        </p:nvSpPr>
        <p:spPr>
          <a:xfrm>
            <a:off x="4911923" y="3799165"/>
            <a:ext cx="8718709" cy="317540"/>
          </a:xfrm>
          <a:prstGeom prst="rect">
            <a:avLst/>
          </a:prstGeom>
          <a:noFill/>
          <a:ln/>
        </p:spPr>
        <p:txBody>
          <a:bodyPr wrap="none" lIns="0" tIns="0" rIns="0" bIns="0" rtlCol="0" anchor="t"/>
          <a:lstStyle/>
          <a:p>
            <a:pPr marL="0" indent="0" algn="l">
              <a:lnSpc>
                <a:spcPts val="2500"/>
              </a:lnSpc>
              <a:buNone/>
            </a:pPr>
            <a:r>
              <a:rPr lang="en-US" sz="1550" b="1" dirty="0">
                <a:solidFill>
                  <a:srgbClr val="454240"/>
                </a:solidFill>
                <a:latin typeface="DM Sans" pitchFamily="34" charset="0"/>
                <a:ea typeface="DM Sans" pitchFamily="34" charset="-122"/>
                <a:cs typeface="DM Sans" pitchFamily="34" charset="-120"/>
              </a:rPr>
              <a:t>Context</a:t>
            </a:r>
            <a:endParaRPr lang="en-US" sz="1550" dirty="0"/>
          </a:p>
        </p:txBody>
      </p:sp>
      <p:sp>
        <p:nvSpPr>
          <p:cNvPr id="8" name="Shape 6"/>
          <p:cNvSpPr/>
          <p:nvPr/>
        </p:nvSpPr>
        <p:spPr>
          <a:xfrm>
            <a:off x="801410" y="4243388"/>
            <a:ext cx="13027581" cy="888444"/>
          </a:xfrm>
          <a:prstGeom prst="rect">
            <a:avLst/>
          </a:prstGeom>
          <a:solidFill>
            <a:srgbClr val="000000">
              <a:alpha val="4000"/>
            </a:srgbClr>
          </a:solidFill>
          <a:ln/>
        </p:spPr>
        <p:txBody>
          <a:bodyPr/>
          <a:lstStyle/>
          <a:p>
            <a:endParaRPr lang="en-US"/>
          </a:p>
        </p:txBody>
      </p:sp>
      <p:sp>
        <p:nvSpPr>
          <p:cNvPr id="9" name="Text 7"/>
          <p:cNvSpPr/>
          <p:nvPr/>
        </p:nvSpPr>
        <p:spPr>
          <a:xfrm>
            <a:off x="999887" y="4370070"/>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Prerequisite for quality</a:t>
            </a:r>
            <a:endParaRPr lang="en-US" sz="1550" dirty="0"/>
          </a:p>
        </p:txBody>
      </p:sp>
      <p:sp>
        <p:nvSpPr>
          <p:cNvPr id="10" name="Text 8"/>
          <p:cNvSpPr/>
          <p:nvPr/>
        </p:nvSpPr>
        <p:spPr>
          <a:xfrm>
            <a:off x="4911923" y="4370070"/>
            <a:ext cx="8718709"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Institutional autonomy is a prerequisite for higher education institutions to provide high-quality learning, teaching, and research for the benefit of society.</a:t>
            </a:r>
            <a:endParaRPr lang="en-US" sz="1550" dirty="0"/>
          </a:p>
        </p:txBody>
      </p:sp>
      <p:sp>
        <p:nvSpPr>
          <p:cNvPr id="11" name="Shape 9"/>
          <p:cNvSpPr/>
          <p:nvPr/>
        </p:nvSpPr>
        <p:spPr>
          <a:xfrm>
            <a:off x="801410" y="5131832"/>
            <a:ext cx="13027581" cy="570905"/>
          </a:xfrm>
          <a:prstGeom prst="rect">
            <a:avLst/>
          </a:prstGeom>
          <a:solidFill>
            <a:srgbClr val="FFFFFF">
              <a:alpha val="4000"/>
            </a:srgbClr>
          </a:solidFill>
          <a:ln/>
        </p:spPr>
        <p:txBody>
          <a:bodyPr/>
          <a:lstStyle/>
          <a:p>
            <a:endParaRPr lang="en-US"/>
          </a:p>
        </p:txBody>
      </p:sp>
      <p:sp>
        <p:nvSpPr>
          <p:cNvPr id="12" name="Text 10"/>
          <p:cNvSpPr/>
          <p:nvPr/>
        </p:nvSpPr>
        <p:spPr>
          <a:xfrm>
            <a:off x="999887" y="525851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Precondition for academic freedom</a:t>
            </a:r>
            <a:endParaRPr lang="en-US" sz="1550" dirty="0"/>
          </a:p>
        </p:txBody>
      </p:sp>
      <p:sp>
        <p:nvSpPr>
          <p:cNvPr id="13" name="Text 11"/>
          <p:cNvSpPr/>
          <p:nvPr/>
        </p:nvSpPr>
        <p:spPr>
          <a:xfrm>
            <a:off x="4911923" y="5258514"/>
            <a:ext cx="871870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Institutional autonomy is described as a precondition for academic freedom.</a:t>
            </a:r>
            <a:endParaRPr lang="en-US" sz="1550" dirty="0"/>
          </a:p>
        </p:txBody>
      </p:sp>
      <p:sp>
        <p:nvSpPr>
          <p:cNvPr id="14" name="Shape 12"/>
          <p:cNvSpPr/>
          <p:nvPr/>
        </p:nvSpPr>
        <p:spPr>
          <a:xfrm>
            <a:off x="801410" y="5702737"/>
            <a:ext cx="13027581" cy="888444"/>
          </a:xfrm>
          <a:prstGeom prst="rect">
            <a:avLst/>
          </a:prstGeom>
          <a:solidFill>
            <a:srgbClr val="000000">
              <a:alpha val="4000"/>
            </a:srgbClr>
          </a:solidFill>
          <a:ln/>
        </p:spPr>
        <p:txBody>
          <a:bodyPr/>
          <a:lstStyle/>
          <a:p>
            <a:endParaRPr lang="en-US"/>
          </a:p>
        </p:txBody>
      </p:sp>
      <p:sp>
        <p:nvSpPr>
          <p:cNvPr id="15" name="Text 13"/>
          <p:cNvSpPr/>
          <p:nvPr/>
        </p:nvSpPr>
        <p:spPr>
          <a:xfrm>
            <a:off x="999887" y="5829419"/>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Democratic function</a:t>
            </a:r>
            <a:endParaRPr lang="en-US" sz="1550" dirty="0"/>
          </a:p>
        </p:txBody>
      </p:sp>
      <p:sp>
        <p:nvSpPr>
          <p:cNvPr id="16" name="Text 14"/>
          <p:cNvSpPr/>
          <p:nvPr/>
        </p:nvSpPr>
        <p:spPr>
          <a:xfrm>
            <a:off x="4911923" y="5829419"/>
            <a:ext cx="8718709"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Institutional autonomy is essential because higher education institutions play a central role in democratic societies.</a:t>
            </a:r>
            <a:endParaRPr lang="en-US" sz="15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793790" y="969407"/>
            <a:ext cx="7446645"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The role of </a:t>
            </a:r>
            <a:r>
              <a:rPr lang="en-US" sz="3900" dirty="0">
                <a:solidFill>
                  <a:srgbClr val="B88E23"/>
                </a:solidFill>
                <a:latin typeface="Libre Baskerville" pitchFamily="34" charset="0"/>
                <a:ea typeface="Libre Baskerville" pitchFamily="34" charset="-122"/>
                <a:cs typeface="Libre Baskerville" pitchFamily="34" charset="-120"/>
              </a:rPr>
              <a:t>public authorities</a:t>
            </a:r>
            <a:endParaRPr lang="en-US" sz="390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90" y="2110383"/>
            <a:ext cx="4926568" cy="4926568"/>
          </a:xfrm>
          <a:prstGeom prst="rect">
            <a:avLst/>
          </a:prstGeom>
        </p:spPr>
      </p:pic>
      <p:sp>
        <p:nvSpPr>
          <p:cNvPr id="4" name="Text 1"/>
          <p:cNvSpPr/>
          <p:nvPr/>
        </p:nvSpPr>
        <p:spPr>
          <a:xfrm>
            <a:off x="6212086" y="2065734"/>
            <a:ext cx="7632025" cy="2381726"/>
          </a:xfrm>
          <a:prstGeom prst="rect">
            <a:avLst/>
          </a:prstGeom>
          <a:noFill/>
          <a:ln/>
        </p:spPr>
        <p:txBody>
          <a:bodyPr wrap="square" lIns="0" tIns="0" rIns="0" bIns="0" rtlCol="0" anchor="t"/>
          <a:lstStyle/>
          <a:p>
            <a:pPr marL="0" indent="0" algn="l">
              <a:lnSpc>
                <a:spcPts val="3100"/>
              </a:lnSpc>
              <a:buNone/>
            </a:pPr>
            <a:r>
              <a:rPr lang="en-US" sz="1950" dirty="0">
                <a:solidFill>
                  <a:srgbClr val="454240"/>
                </a:solidFill>
                <a:latin typeface="DM Sans" pitchFamily="34" charset="0"/>
                <a:ea typeface="DM Sans" pitchFamily="34" charset="-122"/>
                <a:cs typeface="DM Sans" pitchFamily="34" charset="-120"/>
              </a:rPr>
              <a:t>Public authorities need to ensure the conditions required to make institutional autonomy a reality. Governance frameworks and arrangements should actively safeguard institutional autonomy and the self-governance of academic institutions. Furthermore, the academic community itself must also further institutional autonomy.</a:t>
            </a:r>
            <a:endParaRPr lang="en-US" sz="19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894636"/>
            <a:ext cx="8775740"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The four dimensions of </a:t>
            </a:r>
            <a:r>
              <a:rPr lang="en-US" sz="3900" dirty="0">
                <a:solidFill>
                  <a:srgbClr val="B88E23"/>
                </a:solidFill>
                <a:latin typeface="Libre Baskerville" pitchFamily="34" charset="0"/>
                <a:ea typeface="Libre Baskerville" pitchFamily="34" charset="-122"/>
                <a:cs typeface="Libre Baskerville" pitchFamily="34" charset="-120"/>
              </a:rPr>
              <a:t>autonomy</a:t>
            </a:r>
            <a:endParaRPr lang="en-US" sz="3900" dirty="0"/>
          </a:p>
        </p:txBody>
      </p:sp>
      <p:sp>
        <p:nvSpPr>
          <p:cNvPr id="3" name="Text 1"/>
          <p:cNvSpPr/>
          <p:nvPr/>
        </p:nvSpPr>
        <p:spPr>
          <a:xfrm>
            <a:off x="793790" y="19115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Institutional autonomy is complex and involves four distinct, yet interconnected, dimensions. These dimensions must be balanced against the public responsibility for higher education.</a:t>
            </a:r>
            <a:endParaRPr lang="en-US" sz="1550" dirty="0"/>
          </a:p>
        </p:txBody>
      </p:sp>
      <p:sp>
        <p:nvSpPr>
          <p:cNvPr id="4" name="Text 2"/>
          <p:cNvSpPr/>
          <p:nvPr/>
        </p:nvSpPr>
        <p:spPr>
          <a:xfrm>
            <a:off x="1452086" y="3681532"/>
            <a:ext cx="3282910" cy="310158"/>
          </a:xfrm>
          <a:prstGeom prst="rect">
            <a:avLst/>
          </a:prstGeom>
          <a:noFill/>
          <a:ln/>
        </p:spPr>
        <p:txBody>
          <a:bodyPr wrap="none" lIns="0" tIns="0" rIns="0" bIns="0" rtlCol="0" anchor="t"/>
          <a:lstStyle/>
          <a:p>
            <a:pPr marL="0" indent="0" algn="r">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Organizational autonomy</a:t>
            </a:r>
            <a:endParaRPr lang="en-US" sz="1950" dirty="0"/>
          </a:p>
        </p:txBody>
      </p:sp>
      <p:pic>
        <p:nvPicPr>
          <p:cNvPr id="5"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2653" y="2769870"/>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6766" y="3773984"/>
            <a:ext cx="296942" cy="296942"/>
          </a:xfrm>
          <a:prstGeom prst="rect">
            <a:avLst/>
          </a:prstGeom>
        </p:spPr>
      </p:pic>
      <p:sp>
        <p:nvSpPr>
          <p:cNvPr id="7" name="Text 3"/>
          <p:cNvSpPr/>
          <p:nvPr/>
        </p:nvSpPr>
        <p:spPr>
          <a:xfrm>
            <a:off x="9895284" y="3681532"/>
            <a:ext cx="2549009"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Financial autonomy</a:t>
            </a:r>
            <a:endParaRPr lang="en-US" sz="1950" dirty="0"/>
          </a:p>
        </p:txBody>
      </p:sp>
      <p:pic>
        <p:nvPicPr>
          <p:cNvPr id="8" name="Image 2"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2653" y="2769870"/>
            <a:ext cx="4564975" cy="4564975"/>
          </a:xfrm>
          <a:prstGeom prst="rect">
            <a:avLst/>
          </a:prstGeom>
        </p:spPr>
      </p:pic>
      <p:pic>
        <p:nvPicPr>
          <p:cNvPr id="9"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6335" y="3773984"/>
            <a:ext cx="296942" cy="296942"/>
          </a:xfrm>
          <a:prstGeom prst="rect">
            <a:avLst/>
          </a:prstGeom>
        </p:spPr>
      </p:pic>
      <p:sp>
        <p:nvSpPr>
          <p:cNvPr id="10" name="Text 4"/>
          <p:cNvSpPr/>
          <p:nvPr/>
        </p:nvSpPr>
        <p:spPr>
          <a:xfrm>
            <a:off x="9895284" y="611290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Staffing autonomy</a:t>
            </a:r>
            <a:endParaRPr lang="en-US" sz="1950" dirty="0"/>
          </a:p>
        </p:txBody>
      </p:sp>
      <p:pic>
        <p:nvPicPr>
          <p:cNvPr id="11" name="Image 4" descr="preencoded.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32653" y="2769870"/>
            <a:ext cx="4564975" cy="4564975"/>
          </a:xfrm>
          <a:prstGeom prst="rect">
            <a:avLst/>
          </a:prstGeom>
        </p:spPr>
      </p:pic>
      <p:pic>
        <p:nvPicPr>
          <p:cNvPr id="12"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6335" y="6033552"/>
            <a:ext cx="296942" cy="296942"/>
          </a:xfrm>
          <a:prstGeom prst="rect">
            <a:avLst/>
          </a:prstGeom>
        </p:spPr>
      </p:pic>
      <p:sp>
        <p:nvSpPr>
          <p:cNvPr id="13" name="Text 5"/>
          <p:cNvSpPr/>
          <p:nvPr/>
        </p:nvSpPr>
        <p:spPr>
          <a:xfrm>
            <a:off x="2100382" y="6112907"/>
            <a:ext cx="2634615" cy="310158"/>
          </a:xfrm>
          <a:prstGeom prst="rect">
            <a:avLst/>
          </a:prstGeom>
          <a:noFill/>
          <a:ln/>
        </p:spPr>
        <p:txBody>
          <a:bodyPr wrap="none" lIns="0" tIns="0" rIns="0" bIns="0" rtlCol="0" anchor="t"/>
          <a:lstStyle/>
          <a:p>
            <a:pPr marL="0" indent="0" algn="r">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Academic autonomy</a:t>
            </a:r>
            <a:endParaRPr lang="en-US" sz="1950" dirty="0"/>
          </a:p>
        </p:txBody>
      </p:sp>
      <p:pic>
        <p:nvPicPr>
          <p:cNvPr id="14" name="Image 6" descr="preencoded.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32653" y="2769870"/>
            <a:ext cx="4564975" cy="4564975"/>
          </a:xfrm>
          <a:prstGeom prst="rect">
            <a:avLst/>
          </a:prstGeom>
        </p:spPr>
      </p:pic>
      <p:pic>
        <p:nvPicPr>
          <p:cNvPr id="15"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6766" y="6033552"/>
            <a:ext cx="296942" cy="29694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793790" y="1191816"/>
            <a:ext cx="7062549"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1. </a:t>
            </a:r>
            <a:r>
              <a:rPr lang="en-US" sz="3900" dirty="0">
                <a:solidFill>
                  <a:srgbClr val="B88E23"/>
                </a:solidFill>
                <a:latin typeface="Libre Baskerville" pitchFamily="34" charset="0"/>
                <a:ea typeface="Libre Baskerville" pitchFamily="34" charset="-122"/>
                <a:cs typeface="Libre Baskerville" pitchFamily="34" charset="-120"/>
              </a:rPr>
              <a:t>Organizational autonomy</a:t>
            </a:r>
            <a:endParaRPr lang="en-US" sz="3900" dirty="0"/>
          </a:p>
        </p:txBody>
      </p:sp>
      <p:sp>
        <p:nvSpPr>
          <p:cNvPr id="3" name="Text 1"/>
          <p:cNvSpPr/>
          <p:nvPr/>
        </p:nvSpPr>
        <p:spPr>
          <a:xfrm>
            <a:off x="793790" y="2208728"/>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Financial autonomy relates to an higher education institutions control over their resources and spending.</a:t>
            </a:r>
            <a:endParaRPr lang="en-US" sz="1550" dirty="0"/>
          </a:p>
        </p:txBody>
      </p:sp>
      <p:sp>
        <p:nvSpPr>
          <p:cNvPr id="4" name="Shape 2"/>
          <p:cNvSpPr/>
          <p:nvPr/>
        </p:nvSpPr>
        <p:spPr>
          <a:xfrm>
            <a:off x="793790" y="2749510"/>
            <a:ext cx="6422231" cy="1568648"/>
          </a:xfrm>
          <a:prstGeom prst="roundRect">
            <a:avLst>
              <a:gd name="adj" fmla="val 5314"/>
            </a:avLst>
          </a:prstGeom>
          <a:solidFill>
            <a:srgbClr val="FFFDFA"/>
          </a:solidFill>
          <a:ln w="22860">
            <a:solidFill>
              <a:srgbClr val="DDD3BA"/>
            </a:solidFill>
            <a:prstDash val="solid"/>
          </a:ln>
        </p:spPr>
        <p:txBody>
          <a:bodyPr/>
          <a:lstStyle/>
          <a:p>
            <a:endParaRPr lang="en-US"/>
          </a:p>
        </p:txBody>
      </p:sp>
      <p:sp>
        <p:nvSpPr>
          <p:cNvPr id="5" name="Text 3"/>
          <p:cNvSpPr/>
          <p:nvPr/>
        </p:nvSpPr>
        <p:spPr>
          <a:xfrm>
            <a:off x="1015008" y="297072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454240"/>
                </a:solidFill>
                <a:latin typeface="Libre Baskerville" pitchFamily="34" charset="0"/>
                <a:ea typeface="Libre Baskerville" pitchFamily="34" charset="-122"/>
                <a:cs typeface="Libre Baskerville" pitchFamily="34" charset="-120"/>
              </a:rPr>
              <a:t>Self-governance:</a:t>
            </a:r>
            <a:endParaRPr lang="en-US" sz="2300" dirty="0"/>
          </a:p>
        </p:txBody>
      </p:sp>
      <p:sp>
        <p:nvSpPr>
          <p:cNvPr id="6" name="Text 4"/>
          <p:cNvSpPr/>
          <p:nvPr/>
        </p:nvSpPr>
        <p:spPr>
          <a:xfrm>
            <a:off x="1015008" y="3461861"/>
            <a:ext cx="597979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Higher education institutions must be able and willing to define their leadership and governance models.</a:t>
            </a:r>
            <a:endParaRPr lang="en-US" sz="1550" dirty="0"/>
          </a:p>
        </p:txBody>
      </p:sp>
      <p:sp>
        <p:nvSpPr>
          <p:cNvPr id="7" name="Shape 5"/>
          <p:cNvSpPr/>
          <p:nvPr/>
        </p:nvSpPr>
        <p:spPr>
          <a:xfrm>
            <a:off x="7414379" y="2749510"/>
            <a:ext cx="6422231" cy="1568648"/>
          </a:xfrm>
          <a:prstGeom prst="roundRect">
            <a:avLst>
              <a:gd name="adj" fmla="val 5314"/>
            </a:avLst>
          </a:prstGeom>
          <a:solidFill>
            <a:srgbClr val="FFFDFA"/>
          </a:solidFill>
          <a:ln w="22860">
            <a:solidFill>
              <a:srgbClr val="DDD3BA"/>
            </a:solidFill>
            <a:prstDash val="solid"/>
          </a:ln>
        </p:spPr>
        <p:txBody>
          <a:bodyPr/>
          <a:lstStyle/>
          <a:p>
            <a:endParaRPr lang="en-US"/>
          </a:p>
        </p:txBody>
      </p:sp>
      <p:sp>
        <p:nvSpPr>
          <p:cNvPr id="8" name="Text 6"/>
          <p:cNvSpPr/>
          <p:nvPr/>
        </p:nvSpPr>
        <p:spPr>
          <a:xfrm>
            <a:off x="7635597" y="297072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454240"/>
                </a:solidFill>
                <a:latin typeface="Libre Baskerville" pitchFamily="34" charset="0"/>
                <a:ea typeface="Libre Baskerville" pitchFamily="34" charset="-122"/>
                <a:cs typeface="Libre Baskerville" pitchFamily="34" charset="-120"/>
              </a:rPr>
              <a:t>Strategic direction</a:t>
            </a:r>
            <a:endParaRPr lang="en-US" sz="2300" dirty="0"/>
          </a:p>
        </p:txBody>
      </p:sp>
      <p:sp>
        <p:nvSpPr>
          <p:cNvPr id="9" name="Text 7"/>
          <p:cNvSpPr/>
          <p:nvPr/>
        </p:nvSpPr>
        <p:spPr>
          <a:xfrm>
            <a:off x="7635597" y="3461861"/>
            <a:ext cx="597979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 This includes the autonomy to set an institution's priorities and strategic direction.</a:t>
            </a:r>
            <a:endParaRPr lang="en-US" sz="1550" dirty="0"/>
          </a:p>
        </p:txBody>
      </p:sp>
      <p:sp>
        <p:nvSpPr>
          <p:cNvPr id="10" name="Shape 8"/>
          <p:cNvSpPr/>
          <p:nvPr/>
        </p:nvSpPr>
        <p:spPr>
          <a:xfrm>
            <a:off x="793790" y="4516517"/>
            <a:ext cx="6422231" cy="2521268"/>
          </a:xfrm>
          <a:prstGeom prst="roundRect">
            <a:avLst>
              <a:gd name="adj" fmla="val 3306"/>
            </a:avLst>
          </a:prstGeom>
          <a:solidFill>
            <a:srgbClr val="FFFDFA"/>
          </a:solidFill>
          <a:ln w="22860">
            <a:solidFill>
              <a:srgbClr val="DDD3BA"/>
            </a:solidFill>
            <a:prstDash val="solid"/>
          </a:ln>
        </p:spPr>
        <p:txBody>
          <a:bodyPr/>
          <a:lstStyle/>
          <a:p>
            <a:endParaRPr lang="en-US"/>
          </a:p>
        </p:txBody>
      </p:sp>
      <p:sp>
        <p:nvSpPr>
          <p:cNvPr id="11" name="Text 9"/>
          <p:cNvSpPr/>
          <p:nvPr/>
        </p:nvSpPr>
        <p:spPr>
          <a:xfrm>
            <a:off x="1015008" y="473773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Participatory rights</a:t>
            </a:r>
            <a:endParaRPr lang="en-US" sz="2300" dirty="0"/>
          </a:p>
        </p:txBody>
      </p:sp>
      <p:sp>
        <p:nvSpPr>
          <p:cNvPr id="12" name="Text 10"/>
          <p:cNvSpPr/>
          <p:nvPr/>
        </p:nvSpPr>
        <p:spPr>
          <a:xfrm>
            <a:off x="1015008" y="5228868"/>
            <a:ext cx="597979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Organizational autonomy should ensure participatory rights for all members of the academic community.</a:t>
            </a:r>
            <a:endParaRPr lang="en-US" sz="1550" dirty="0"/>
          </a:p>
        </p:txBody>
      </p:sp>
      <p:sp>
        <p:nvSpPr>
          <p:cNvPr id="13" name="Shape 11"/>
          <p:cNvSpPr/>
          <p:nvPr/>
        </p:nvSpPr>
        <p:spPr>
          <a:xfrm>
            <a:off x="7414379" y="4516517"/>
            <a:ext cx="6422231" cy="2521268"/>
          </a:xfrm>
          <a:prstGeom prst="roundRect">
            <a:avLst>
              <a:gd name="adj" fmla="val 3306"/>
            </a:avLst>
          </a:prstGeom>
          <a:solidFill>
            <a:srgbClr val="FFFDFA"/>
          </a:solidFill>
          <a:ln w="22860">
            <a:solidFill>
              <a:srgbClr val="DDD3BA"/>
            </a:solidFill>
            <a:prstDash val="solid"/>
          </a:ln>
        </p:spPr>
        <p:txBody>
          <a:bodyPr/>
          <a:lstStyle/>
          <a:p>
            <a:endParaRPr lang="en-US"/>
          </a:p>
        </p:txBody>
      </p:sp>
      <p:sp>
        <p:nvSpPr>
          <p:cNvPr id="14" name="Text 12"/>
          <p:cNvSpPr/>
          <p:nvPr/>
        </p:nvSpPr>
        <p:spPr>
          <a:xfrm>
            <a:off x="7635597" y="473773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Protection</a:t>
            </a:r>
            <a:endParaRPr lang="en-US" sz="2300" dirty="0"/>
          </a:p>
        </p:txBody>
      </p:sp>
      <p:sp>
        <p:nvSpPr>
          <p:cNvPr id="15" name="Text 13"/>
          <p:cNvSpPr/>
          <p:nvPr/>
        </p:nvSpPr>
        <p:spPr>
          <a:xfrm>
            <a:off x="7635597" y="5228868"/>
            <a:ext cx="5979795" cy="1587698"/>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Institutional regulations must ensure campus integrity and prevent the use of force and reprisals against academic staff and students, which would violate fundamental values. Bodies representing staff and students should be able to function freely and contribute to institutional policies.</a:t>
            </a:r>
            <a:endParaRPr lang="en-US" sz="15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93790" y="754975"/>
            <a:ext cx="5395436" cy="589121"/>
          </a:xfrm>
          <a:prstGeom prst="rect">
            <a:avLst/>
          </a:prstGeom>
          <a:noFill/>
          <a:ln/>
        </p:spPr>
        <p:txBody>
          <a:bodyPr wrap="non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2. </a:t>
            </a:r>
            <a:r>
              <a:rPr lang="en-US" sz="3700" dirty="0">
                <a:solidFill>
                  <a:srgbClr val="B88E23"/>
                </a:solidFill>
                <a:latin typeface="Libre Baskerville" pitchFamily="34" charset="0"/>
                <a:ea typeface="Libre Baskerville" pitchFamily="34" charset="-122"/>
                <a:cs typeface="Libre Baskerville" pitchFamily="34" charset="-120"/>
              </a:rPr>
              <a:t>Financial autonomy</a:t>
            </a:r>
            <a:endParaRPr lang="en-US" sz="3700" dirty="0"/>
          </a:p>
        </p:txBody>
      </p:sp>
      <p:sp>
        <p:nvSpPr>
          <p:cNvPr id="3" name="Text 1"/>
          <p:cNvSpPr/>
          <p:nvPr/>
        </p:nvSpPr>
        <p:spPr>
          <a:xfrm>
            <a:off x="793790" y="1702237"/>
            <a:ext cx="130428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Financial autonomy relates to an higher education institutions control over their resources and spending.</a:t>
            </a:r>
            <a:endParaRPr lang="en-US" sz="1450" dirty="0"/>
          </a:p>
        </p:txBody>
      </p:sp>
      <p:sp>
        <p:nvSpPr>
          <p:cNvPr id="4" name="Shape 2"/>
          <p:cNvSpPr/>
          <p:nvPr/>
        </p:nvSpPr>
        <p:spPr>
          <a:xfrm>
            <a:off x="793790" y="2197894"/>
            <a:ext cx="6431875" cy="1766054"/>
          </a:xfrm>
          <a:prstGeom prst="roundRect">
            <a:avLst>
              <a:gd name="adj" fmla="val 4484"/>
            </a:avLst>
          </a:prstGeom>
          <a:solidFill>
            <a:srgbClr val="FFFDFA"/>
          </a:solidFill>
          <a:ln w="22860">
            <a:solidFill>
              <a:srgbClr val="DDD3BA"/>
            </a:solidFill>
            <a:prstDash val="solid"/>
          </a:ln>
        </p:spPr>
        <p:txBody>
          <a:bodyPr/>
          <a:lstStyle/>
          <a:p>
            <a:endParaRPr lang="en-US"/>
          </a:p>
        </p:txBody>
      </p:sp>
      <p:sp>
        <p:nvSpPr>
          <p:cNvPr id="5" name="Text 3"/>
          <p:cNvSpPr/>
          <p:nvPr/>
        </p:nvSpPr>
        <p:spPr>
          <a:xfrm>
            <a:off x="1005126" y="2409230"/>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Allocation</a:t>
            </a:r>
            <a:endParaRPr lang="en-US" sz="2200" dirty="0"/>
          </a:p>
        </p:txBody>
      </p:sp>
      <p:sp>
        <p:nvSpPr>
          <p:cNvPr id="6" name="Text 4"/>
          <p:cNvSpPr/>
          <p:nvPr/>
        </p:nvSpPr>
        <p:spPr>
          <a:xfrm>
            <a:off x="1005126" y="2870002"/>
            <a:ext cx="6009203" cy="882610"/>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higher education institutions should be able to decide freely on their internal financial affairs and allocate their funding according to their needs and priorities.</a:t>
            </a:r>
            <a:endParaRPr lang="en-US" sz="1450" dirty="0"/>
          </a:p>
        </p:txBody>
      </p:sp>
      <p:sp>
        <p:nvSpPr>
          <p:cNvPr id="7" name="Shape 5"/>
          <p:cNvSpPr/>
          <p:nvPr/>
        </p:nvSpPr>
        <p:spPr>
          <a:xfrm>
            <a:off x="7404735" y="2197894"/>
            <a:ext cx="6431875" cy="1766054"/>
          </a:xfrm>
          <a:prstGeom prst="roundRect">
            <a:avLst>
              <a:gd name="adj" fmla="val 4484"/>
            </a:avLst>
          </a:prstGeom>
          <a:solidFill>
            <a:srgbClr val="FFFDFA"/>
          </a:solidFill>
          <a:ln w="22860">
            <a:solidFill>
              <a:srgbClr val="DDD3BA"/>
            </a:solidFill>
            <a:prstDash val="solid"/>
          </a:ln>
        </p:spPr>
        <p:txBody>
          <a:bodyPr/>
          <a:lstStyle/>
          <a:p>
            <a:endParaRPr lang="en-US"/>
          </a:p>
        </p:txBody>
      </p:sp>
      <p:sp>
        <p:nvSpPr>
          <p:cNvPr id="8" name="Text 6"/>
          <p:cNvSpPr/>
          <p:nvPr/>
        </p:nvSpPr>
        <p:spPr>
          <a:xfrm>
            <a:off x="7616071" y="2409230"/>
            <a:ext cx="4465320"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Independence and compliance</a:t>
            </a:r>
            <a:endParaRPr lang="en-US" sz="2200" dirty="0"/>
          </a:p>
        </p:txBody>
      </p:sp>
      <p:sp>
        <p:nvSpPr>
          <p:cNvPr id="9" name="Text 7"/>
          <p:cNvSpPr/>
          <p:nvPr/>
        </p:nvSpPr>
        <p:spPr>
          <a:xfrm>
            <a:off x="7616071" y="2870002"/>
            <a:ext cx="6009203" cy="882610"/>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higher education institutions should exercise this autonomy independently from external actors whilst adhering to general rules for transparency and financial accountability.</a:t>
            </a:r>
            <a:endParaRPr lang="en-US" sz="1450" dirty="0"/>
          </a:p>
        </p:txBody>
      </p:sp>
      <p:sp>
        <p:nvSpPr>
          <p:cNvPr id="10" name="Shape 8"/>
          <p:cNvSpPr/>
          <p:nvPr/>
        </p:nvSpPr>
        <p:spPr>
          <a:xfrm>
            <a:off x="793790" y="4143018"/>
            <a:ext cx="6431875" cy="1766054"/>
          </a:xfrm>
          <a:prstGeom prst="roundRect">
            <a:avLst>
              <a:gd name="adj" fmla="val 4484"/>
            </a:avLst>
          </a:prstGeom>
          <a:solidFill>
            <a:srgbClr val="FFFDFA"/>
          </a:solidFill>
          <a:ln w="22860">
            <a:solidFill>
              <a:srgbClr val="DDD3BA"/>
            </a:solidFill>
            <a:prstDash val="solid"/>
          </a:ln>
        </p:spPr>
        <p:txBody>
          <a:bodyPr/>
          <a:lstStyle/>
          <a:p>
            <a:endParaRPr lang="en-US"/>
          </a:p>
        </p:txBody>
      </p:sp>
      <p:sp>
        <p:nvSpPr>
          <p:cNvPr id="11" name="Text 9"/>
          <p:cNvSpPr/>
          <p:nvPr/>
        </p:nvSpPr>
        <p:spPr>
          <a:xfrm>
            <a:off x="1005126" y="4354354"/>
            <a:ext cx="2903339"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Funding framework</a:t>
            </a:r>
            <a:endParaRPr lang="en-US" sz="2200" dirty="0"/>
          </a:p>
        </p:txBody>
      </p:sp>
      <p:sp>
        <p:nvSpPr>
          <p:cNvPr id="12" name="Text 10"/>
          <p:cNvSpPr/>
          <p:nvPr/>
        </p:nvSpPr>
        <p:spPr>
          <a:xfrm>
            <a:off x="1005126" y="4815126"/>
            <a:ext cx="6009203" cy="882610"/>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Public authorities and private funders must provide funding within a framework that allows institutions to establish and implement their institutional priorities.</a:t>
            </a:r>
            <a:endParaRPr lang="en-US" sz="1450" dirty="0"/>
          </a:p>
        </p:txBody>
      </p:sp>
      <p:sp>
        <p:nvSpPr>
          <p:cNvPr id="13" name="Shape 11"/>
          <p:cNvSpPr/>
          <p:nvPr/>
        </p:nvSpPr>
        <p:spPr>
          <a:xfrm>
            <a:off x="7404735" y="4143018"/>
            <a:ext cx="6431875" cy="1766054"/>
          </a:xfrm>
          <a:prstGeom prst="roundRect">
            <a:avLst>
              <a:gd name="adj" fmla="val 4484"/>
            </a:avLst>
          </a:prstGeom>
          <a:solidFill>
            <a:srgbClr val="FFFDFA"/>
          </a:solidFill>
          <a:ln w="22860">
            <a:solidFill>
              <a:srgbClr val="DDD3BA"/>
            </a:solidFill>
            <a:prstDash val="solid"/>
          </a:ln>
        </p:spPr>
        <p:txBody>
          <a:bodyPr/>
          <a:lstStyle/>
          <a:p>
            <a:endParaRPr lang="en-US"/>
          </a:p>
        </p:txBody>
      </p:sp>
      <p:sp>
        <p:nvSpPr>
          <p:cNvPr id="14" name="Text 12"/>
          <p:cNvSpPr/>
          <p:nvPr/>
        </p:nvSpPr>
        <p:spPr>
          <a:xfrm>
            <a:off x="7616071" y="4354354"/>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Key condition</a:t>
            </a:r>
            <a:endParaRPr lang="en-US" sz="2200" dirty="0"/>
          </a:p>
        </p:txBody>
      </p:sp>
      <p:sp>
        <p:nvSpPr>
          <p:cNvPr id="15" name="Text 13"/>
          <p:cNvSpPr/>
          <p:nvPr/>
        </p:nvSpPr>
        <p:spPr>
          <a:xfrm>
            <a:off x="7616071" y="4815126"/>
            <a:ext cx="6009203"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Adequate and sustainable public funding remains the main pre-condition to guarantee institutional autonomy.</a:t>
            </a:r>
            <a:endParaRPr lang="en-US" sz="1450" dirty="0"/>
          </a:p>
        </p:txBody>
      </p:sp>
      <p:sp>
        <p:nvSpPr>
          <p:cNvPr id="16" name="Shape 14"/>
          <p:cNvSpPr/>
          <p:nvPr/>
        </p:nvSpPr>
        <p:spPr>
          <a:xfrm>
            <a:off x="793790" y="6110526"/>
            <a:ext cx="13042821" cy="1364099"/>
          </a:xfrm>
          <a:prstGeom prst="roundRect">
            <a:avLst>
              <a:gd name="adj" fmla="val 5805"/>
            </a:avLst>
          </a:prstGeom>
          <a:solidFill>
            <a:srgbClr val="F3E4BF"/>
          </a:solidFill>
          <a:ln/>
        </p:spPr>
        <p:txBody>
          <a:bodyPr/>
          <a:lstStyle/>
          <a:p>
            <a:endParaRPr lang="en-US"/>
          </a:p>
        </p:txBody>
      </p:sp>
      <p:pic>
        <p:nvPicPr>
          <p:cNvPr id="17"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266" y="6386751"/>
            <a:ext cx="235625" cy="188476"/>
          </a:xfrm>
          <a:prstGeom prst="rect">
            <a:avLst/>
          </a:prstGeom>
        </p:spPr>
      </p:pic>
      <p:sp>
        <p:nvSpPr>
          <p:cNvPr id="18" name="Text 15"/>
          <p:cNvSpPr/>
          <p:nvPr/>
        </p:nvSpPr>
        <p:spPr>
          <a:xfrm>
            <a:off x="1406366" y="6336625"/>
            <a:ext cx="12241768" cy="882610"/>
          </a:xfrm>
          <a:prstGeom prst="rect">
            <a:avLst/>
          </a:prstGeom>
          <a:noFill/>
          <a:ln/>
        </p:spPr>
        <p:txBody>
          <a:bodyPr wrap="square" lIns="0" tIns="0" rIns="0" bIns="0" rtlCol="0" anchor="t"/>
          <a:lstStyle/>
          <a:p>
            <a:pPr marL="0" indent="0" algn="l">
              <a:lnSpc>
                <a:spcPts val="2300"/>
              </a:lnSpc>
              <a:buNone/>
            </a:pPr>
            <a:r>
              <a:rPr lang="en-US" sz="1450" b="1" dirty="0">
                <a:solidFill>
                  <a:srgbClr val="000000"/>
                </a:solidFill>
                <a:latin typeface="DM Sans" pitchFamily="34" charset="0"/>
                <a:ea typeface="DM Sans" pitchFamily="34" charset="-122"/>
                <a:cs typeface="DM Sans" pitchFamily="34" charset="-120"/>
              </a:rPr>
              <a:t>Note on non-infringement:</a:t>
            </a:r>
            <a:r>
              <a:rPr lang="en-US" sz="1450" dirty="0">
                <a:solidFill>
                  <a:srgbClr val="000000"/>
                </a:solidFill>
                <a:latin typeface="DM Sans" pitchFamily="34" charset="0"/>
                <a:ea typeface="DM Sans" pitchFamily="34" charset="-122"/>
                <a:cs typeface="DM Sans" pitchFamily="34" charset="-120"/>
              </a:rPr>
              <a:t> Specific funding mechanisms, such as additional funds granted on a competitive or earmarked basis, or the legal regulation of tuition fees, are not considered an infringement of financial autonomy, provided the institution can still set its own priorities.</a:t>
            </a:r>
            <a:endParaRPr lang="en-US" sz="14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649367"/>
            <a:ext cx="5345073"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3. </a:t>
            </a:r>
            <a:r>
              <a:rPr lang="en-US" sz="3900" dirty="0">
                <a:solidFill>
                  <a:srgbClr val="B88E23"/>
                </a:solidFill>
                <a:latin typeface="Libre Baskerville" pitchFamily="34" charset="0"/>
                <a:ea typeface="Libre Baskerville" pitchFamily="34" charset="-122"/>
                <a:cs typeface="Libre Baskerville" pitchFamily="34" charset="-120"/>
              </a:rPr>
              <a:t>Staffing autonomy</a:t>
            </a:r>
            <a:endParaRPr lang="en-US" sz="3900" dirty="0"/>
          </a:p>
        </p:txBody>
      </p:sp>
      <p:sp>
        <p:nvSpPr>
          <p:cNvPr id="3" name="Text 1"/>
          <p:cNvSpPr/>
          <p:nvPr/>
        </p:nvSpPr>
        <p:spPr>
          <a:xfrm>
            <a:off x="793790" y="1666280"/>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Staffing autonomy concerns the ability of higher education institutions to manage their human resources.</a:t>
            </a:r>
            <a:endParaRPr lang="en-US" sz="1550" dirty="0"/>
          </a:p>
        </p:txBody>
      </p:sp>
      <p:sp>
        <p:nvSpPr>
          <p:cNvPr id="4" name="Shape 2"/>
          <p:cNvSpPr/>
          <p:nvPr/>
        </p:nvSpPr>
        <p:spPr>
          <a:xfrm>
            <a:off x="770930" y="2430304"/>
            <a:ext cx="3737729" cy="45720"/>
          </a:xfrm>
          <a:prstGeom prst="rect">
            <a:avLst/>
          </a:prstGeom>
          <a:solidFill>
            <a:srgbClr val="B88E23"/>
          </a:solidFill>
          <a:ln/>
        </p:spPr>
        <p:txBody>
          <a:bodyPr/>
          <a:lstStyle/>
          <a:p>
            <a:endParaRPr lang="en-US"/>
          </a:p>
        </p:txBody>
      </p:sp>
      <p:sp>
        <p:nvSpPr>
          <p:cNvPr id="5" name="Text 3"/>
          <p:cNvSpPr/>
          <p:nvPr/>
        </p:nvSpPr>
        <p:spPr>
          <a:xfrm>
            <a:off x="793790" y="267438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HR decisions</a:t>
            </a:r>
            <a:endParaRPr lang="en-US" sz="2300" dirty="0"/>
          </a:p>
        </p:txBody>
      </p:sp>
      <p:sp>
        <p:nvSpPr>
          <p:cNvPr id="6" name="Text 4"/>
          <p:cNvSpPr/>
          <p:nvPr/>
        </p:nvSpPr>
        <p:spPr>
          <a:xfrm>
            <a:off x="793790" y="3244810"/>
            <a:ext cx="3692009"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higher education institutions should be able to hire, promote, and retain staff for academic, technical, and administrative positions.</a:t>
            </a:r>
            <a:endParaRPr lang="en-US" sz="1550" dirty="0"/>
          </a:p>
        </p:txBody>
      </p:sp>
      <p:sp>
        <p:nvSpPr>
          <p:cNvPr id="7" name="Shape 5"/>
          <p:cNvSpPr/>
          <p:nvPr/>
        </p:nvSpPr>
        <p:spPr>
          <a:xfrm>
            <a:off x="4710946" y="2430304"/>
            <a:ext cx="3737729" cy="45720"/>
          </a:xfrm>
          <a:prstGeom prst="rect">
            <a:avLst/>
          </a:prstGeom>
          <a:solidFill>
            <a:srgbClr val="B88E23"/>
          </a:solidFill>
          <a:ln/>
        </p:spPr>
        <p:txBody>
          <a:bodyPr/>
          <a:lstStyle/>
          <a:p>
            <a:endParaRPr lang="en-US"/>
          </a:p>
        </p:txBody>
      </p:sp>
      <p:sp>
        <p:nvSpPr>
          <p:cNvPr id="8" name="Text 6"/>
          <p:cNvSpPr/>
          <p:nvPr/>
        </p:nvSpPr>
        <p:spPr>
          <a:xfrm>
            <a:off x="4733806" y="267438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Standards</a:t>
            </a:r>
            <a:endParaRPr lang="en-US" sz="2300" dirty="0"/>
          </a:p>
        </p:txBody>
      </p:sp>
      <p:sp>
        <p:nvSpPr>
          <p:cNvPr id="9" name="Text 7"/>
          <p:cNvSpPr/>
          <p:nvPr/>
        </p:nvSpPr>
        <p:spPr>
          <a:xfrm>
            <a:off x="4733806" y="3244810"/>
            <a:ext cx="3692009"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 exercising this autonomy, institutions must ensure fairness, transparency, and non-discrimination.</a:t>
            </a:r>
            <a:endParaRPr lang="en-US" sz="1550" dirty="0"/>
          </a:p>
        </p:txBody>
      </p:sp>
      <p:sp>
        <p:nvSpPr>
          <p:cNvPr id="10" name="Shape 8"/>
          <p:cNvSpPr/>
          <p:nvPr/>
        </p:nvSpPr>
        <p:spPr>
          <a:xfrm>
            <a:off x="770930" y="4911804"/>
            <a:ext cx="7677745" cy="45720"/>
          </a:xfrm>
          <a:prstGeom prst="rect">
            <a:avLst/>
          </a:prstGeom>
          <a:solidFill>
            <a:srgbClr val="B88E23"/>
          </a:solidFill>
          <a:ln/>
        </p:spPr>
        <p:txBody>
          <a:bodyPr/>
          <a:lstStyle/>
          <a:p>
            <a:endParaRPr lang="en-US"/>
          </a:p>
        </p:txBody>
      </p:sp>
      <p:sp>
        <p:nvSpPr>
          <p:cNvPr id="11" name="Text 9"/>
          <p:cNvSpPr/>
          <p:nvPr/>
        </p:nvSpPr>
        <p:spPr>
          <a:xfrm>
            <a:off x="793790" y="515588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Protection</a:t>
            </a:r>
            <a:endParaRPr lang="en-US" sz="2300" dirty="0"/>
          </a:p>
        </p:txBody>
      </p:sp>
      <p:sp>
        <p:nvSpPr>
          <p:cNvPr id="12" name="Text 10"/>
          <p:cNvSpPr/>
          <p:nvPr/>
        </p:nvSpPr>
        <p:spPr>
          <a:xfrm>
            <a:off x="793790" y="5726311"/>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policies and practices of higher education institutions, as well as public authorities, must respect and uphold the academic freedom and other legal rights of their staff.</a:t>
            </a:r>
            <a:endParaRPr lang="en-US" sz="1550" dirty="0"/>
          </a:p>
        </p:txBody>
      </p:sp>
      <p:pic>
        <p:nvPicPr>
          <p:cNvPr id="1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17543" y="2430304"/>
            <a:ext cx="4926568" cy="492656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93790" y="734735"/>
            <a:ext cx="5232916" cy="558165"/>
          </a:xfrm>
          <a:prstGeom prst="rect">
            <a:avLst/>
          </a:prstGeom>
          <a:noFill/>
          <a:ln/>
        </p:spPr>
        <p:txBody>
          <a:bodyPr wrap="none" lIns="0" tIns="0" rIns="0" bIns="0" rtlCol="0" anchor="t"/>
          <a:lstStyle/>
          <a:p>
            <a:pPr marL="0" indent="0" algn="l">
              <a:lnSpc>
                <a:spcPts val="4350"/>
              </a:lnSpc>
              <a:buNone/>
            </a:pPr>
            <a:r>
              <a:rPr lang="en-US" sz="3500" dirty="0">
                <a:solidFill>
                  <a:srgbClr val="5C4E3D"/>
                </a:solidFill>
                <a:latin typeface="Libre Baskerville" pitchFamily="34" charset="0"/>
                <a:ea typeface="Libre Baskerville" pitchFamily="34" charset="-122"/>
                <a:cs typeface="Libre Baskerville" pitchFamily="34" charset="-120"/>
              </a:rPr>
              <a:t>4. </a:t>
            </a:r>
            <a:r>
              <a:rPr lang="en-US" sz="3500" dirty="0">
                <a:solidFill>
                  <a:srgbClr val="B88E23"/>
                </a:solidFill>
                <a:latin typeface="Libre Baskerville" pitchFamily="34" charset="0"/>
                <a:ea typeface="Libre Baskerville" pitchFamily="34" charset="-122"/>
                <a:cs typeface="Libre Baskerville" pitchFamily="34" charset="-120"/>
              </a:rPr>
              <a:t>Academic autonomy</a:t>
            </a:r>
            <a:endParaRPr lang="en-US" sz="3500" dirty="0"/>
          </a:p>
        </p:txBody>
      </p:sp>
      <p:sp>
        <p:nvSpPr>
          <p:cNvPr id="3" name="Text 1"/>
          <p:cNvSpPr/>
          <p:nvPr/>
        </p:nvSpPr>
        <p:spPr>
          <a:xfrm>
            <a:off x="793790" y="1614368"/>
            <a:ext cx="13042821" cy="271463"/>
          </a:xfrm>
          <a:prstGeom prst="rect">
            <a:avLst/>
          </a:prstGeom>
          <a:noFill/>
          <a:ln/>
        </p:spPr>
        <p:txBody>
          <a:bodyPr wrap="non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Academic autonomy is necessary for the institution to ensure that the individual members of the academic community can exercise their academic freedom.</a:t>
            </a:r>
            <a:endParaRPr lang="en-US" sz="1400" dirty="0"/>
          </a:p>
        </p:txBody>
      </p:sp>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90" y="2247543"/>
            <a:ext cx="5066467" cy="5066467"/>
          </a:xfrm>
          <a:prstGeom prst="rect">
            <a:avLst/>
          </a:prstGeom>
        </p:spPr>
      </p:pic>
      <p:sp>
        <p:nvSpPr>
          <p:cNvPr id="5" name="Text 2"/>
          <p:cNvSpPr/>
          <p:nvPr/>
        </p:nvSpPr>
        <p:spPr>
          <a:xfrm>
            <a:off x="6866692" y="2227421"/>
            <a:ext cx="2679383" cy="334804"/>
          </a:xfrm>
          <a:prstGeom prst="rect">
            <a:avLst/>
          </a:prstGeom>
          <a:noFill/>
          <a:ln/>
        </p:spPr>
        <p:txBody>
          <a:bodyPr wrap="none" lIns="0" tIns="0" rIns="0" bIns="0" rtlCol="0" anchor="t"/>
          <a:lstStyle/>
          <a:p>
            <a:pPr marL="0" indent="0" algn="l">
              <a:lnSpc>
                <a:spcPts val="2600"/>
              </a:lnSpc>
              <a:buNone/>
            </a:pPr>
            <a:r>
              <a:rPr lang="en-US" sz="2100" dirty="0">
                <a:solidFill>
                  <a:srgbClr val="5C4E3D"/>
                </a:solidFill>
                <a:latin typeface="Libre Baskerville" pitchFamily="34" charset="0"/>
                <a:ea typeface="Libre Baskerville" pitchFamily="34" charset="-122"/>
                <a:cs typeface="Libre Baskerville" pitchFamily="34" charset="-120"/>
              </a:rPr>
              <a:t>Decision-making</a:t>
            </a:r>
            <a:endParaRPr lang="en-US" sz="2100" dirty="0"/>
          </a:p>
        </p:txBody>
      </p:sp>
      <p:sp>
        <p:nvSpPr>
          <p:cNvPr id="6" name="Text 3"/>
          <p:cNvSpPr/>
          <p:nvPr/>
        </p:nvSpPr>
        <p:spPr>
          <a:xfrm>
            <a:off x="6866692" y="2722959"/>
            <a:ext cx="6977420" cy="542925"/>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As part of their academic autonomy, higher education institutions must be able to decide on:</a:t>
            </a:r>
            <a:endParaRPr lang="en-US" sz="1400" dirty="0"/>
          </a:p>
        </p:txBody>
      </p:sp>
      <p:sp>
        <p:nvSpPr>
          <p:cNvPr id="7" name="Text 4"/>
          <p:cNvSpPr/>
          <p:nvPr/>
        </p:nvSpPr>
        <p:spPr>
          <a:xfrm>
            <a:off x="6866692" y="3410545"/>
            <a:ext cx="6977420" cy="271463"/>
          </a:xfrm>
          <a:prstGeom prst="rect">
            <a:avLst/>
          </a:prstGeom>
          <a:noFill/>
          <a:ln/>
        </p:spPr>
        <p:txBody>
          <a:bodyPr wrap="none" lIns="0" tIns="0" rIns="0" bIns="0" rtlCol="0" anchor="t"/>
          <a:lstStyle/>
          <a:p>
            <a:pPr marL="342900" indent="-342900" algn="l">
              <a:lnSpc>
                <a:spcPts val="2100"/>
              </a:lnSpc>
              <a:buSzPct val="100000"/>
              <a:buChar char="•"/>
            </a:pPr>
            <a:r>
              <a:rPr lang="en-US" sz="1400" dirty="0">
                <a:solidFill>
                  <a:srgbClr val="454240"/>
                </a:solidFill>
                <a:latin typeface="DM Sans" pitchFamily="34" charset="0"/>
                <a:ea typeface="DM Sans" pitchFamily="34" charset="-122"/>
                <a:cs typeface="DM Sans" pitchFamily="34" charset="-120"/>
              </a:rPr>
              <a:t>Admissions.</a:t>
            </a:r>
            <a:endParaRPr lang="en-US" sz="1400" dirty="0"/>
          </a:p>
        </p:txBody>
      </p:sp>
      <p:sp>
        <p:nvSpPr>
          <p:cNvPr id="8" name="Text 5"/>
          <p:cNvSpPr/>
          <p:nvPr/>
        </p:nvSpPr>
        <p:spPr>
          <a:xfrm>
            <a:off x="6866692" y="3738205"/>
            <a:ext cx="6977420" cy="271463"/>
          </a:xfrm>
          <a:prstGeom prst="rect">
            <a:avLst/>
          </a:prstGeom>
          <a:noFill/>
          <a:ln/>
        </p:spPr>
        <p:txBody>
          <a:bodyPr wrap="none" lIns="0" tIns="0" rIns="0" bIns="0" rtlCol="0" anchor="t"/>
          <a:lstStyle/>
          <a:p>
            <a:pPr marL="342900" indent="-342900" algn="l">
              <a:lnSpc>
                <a:spcPts val="2100"/>
              </a:lnSpc>
              <a:buSzPct val="100000"/>
              <a:buChar char="•"/>
            </a:pPr>
            <a:r>
              <a:rPr lang="en-US" sz="1400" dirty="0">
                <a:solidFill>
                  <a:srgbClr val="454240"/>
                </a:solidFill>
                <a:latin typeface="DM Sans" pitchFamily="34" charset="0"/>
                <a:ea typeface="DM Sans" pitchFamily="34" charset="-122"/>
                <a:cs typeface="DM Sans" pitchFamily="34" charset="-120"/>
              </a:rPr>
              <a:t>Curriculum design and delivery.</a:t>
            </a:r>
            <a:endParaRPr lang="en-US" sz="1400" dirty="0"/>
          </a:p>
        </p:txBody>
      </p:sp>
      <p:sp>
        <p:nvSpPr>
          <p:cNvPr id="9" name="Text 6"/>
          <p:cNvSpPr/>
          <p:nvPr/>
        </p:nvSpPr>
        <p:spPr>
          <a:xfrm>
            <a:off x="6866692" y="4065865"/>
            <a:ext cx="6977420" cy="271463"/>
          </a:xfrm>
          <a:prstGeom prst="rect">
            <a:avLst/>
          </a:prstGeom>
          <a:noFill/>
          <a:ln/>
        </p:spPr>
        <p:txBody>
          <a:bodyPr wrap="none" lIns="0" tIns="0" rIns="0" bIns="0" rtlCol="0" anchor="t"/>
          <a:lstStyle/>
          <a:p>
            <a:pPr marL="342900" indent="-342900" algn="l">
              <a:lnSpc>
                <a:spcPts val="2100"/>
              </a:lnSpc>
              <a:buSzPct val="100000"/>
              <a:buChar char="•"/>
            </a:pPr>
            <a:r>
              <a:rPr lang="en-US" sz="1400" dirty="0">
                <a:solidFill>
                  <a:srgbClr val="454240"/>
                </a:solidFill>
                <a:latin typeface="DM Sans" pitchFamily="34" charset="0"/>
                <a:ea typeface="DM Sans" pitchFamily="34" charset="-122"/>
                <a:cs typeface="DM Sans" pitchFamily="34" charset="-120"/>
              </a:rPr>
              <a:t>The introduction and termination of programmes.</a:t>
            </a:r>
            <a:endParaRPr lang="en-US" sz="1400" dirty="0"/>
          </a:p>
        </p:txBody>
      </p:sp>
      <p:sp>
        <p:nvSpPr>
          <p:cNvPr id="10" name="Text 7"/>
          <p:cNvSpPr/>
          <p:nvPr/>
        </p:nvSpPr>
        <p:spPr>
          <a:xfrm>
            <a:off x="6866692" y="4498062"/>
            <a:ext cx="3977640" cy="334804"/>
          </a:xfrm>
          <a:prstGeom prst="rect">
            <a:avLst/>
          </a:prstGeom>
          <a:noFill/>
          <a:ln/>
        </p:spPr>
        <p:txBody>
          <a:bodyPr wrap="none" lIns="0" tIns="0" rIns="0" bIns="0" rtlCol="0" anchor="t"/>
          <a:lstStyle/>
          <a:p>
            <a:pPr marL="0" indent="0" algn="l">
              <a:lnSpc>
                <a:spcPts val="2600"/>
              </a:lnSpc>
              <a:buNone/>
            </a:pPr>
            <a:r>
              <a:rPr lang="en-US" sz="2100" dirty="0">
                <a:solidFill>
                  <a:srgbClr val="5C4E3D"/>
                </a:solidFill>
                <a:latin typeface="Libre Baskerville" pitchFamily="34" charset="0"/>
                <a:ea typeface="Libre Baskerville" pitchFamily="34" charset="-122"/>
                <a:cs typeface="Libre Baskerville" pitchFamily="34" charset="-120"/>
              </a:rPr>
              <a:t>Research capacity/autonomy</a:t>
            </a:r>
            <a:endParaRPr lang="en-US" sz="2100" dirty="0"/>
          </a:p>
        </p:txBody>
      </p:sp>
      <p:sp>
        <p:nvSpPr>
          <p:cNvPr id="11" name="Text 8"/>
          <p:cNvSpPr/>
          <p:nvPr/>
        </p:nvSpPr>
        <p:spPr>
          <a:xfrm>
            <a:off x="6866692" y="4993600"/>
            <a:ext cx="6977420" cy="814388"/>
          </a:xfrm>
          <a:prstGeom prst="rect">
            <a:avLst/>
          </a:prstGeom>
          <a:noFill/>
          <a:ln/>
        </p:spPr>
        <p:txBody>
          <a:bodyPr wrap="square" lIns="0" tIns="0" rIns="0" bIns="0" rtlCol="0" anchor="t"/>
          <a:lstStyle/>
          <a:p>
            <a:pPr marL="0" indent="0" algn="l">
              <a:lnSpc>
                <a:spcPts val="2100"/>
              </a:lnSpc>
              <a:buNone/>
            </a:pPr>
            <a:r>
              <a:rPr lang="en-US" sz="1400" dirty="0">
                <a:solidFill>
                  <a:srgbClr val="454240"/>
                </a:solidFill>
                <a:latin typeface="DM Sans" pitchFamily="34" charset="0"/>
                <a:ea typeface="DM Sans" pitchFamily="34" charset="-122"/>
                <a:cs typeface="DM Sans" pitchFamily="34" charset="-120"/>
              </a:rPr>
              <a:t>It also includes the capacity to decide on the areas, scope, aims, and methods of research, in accordance with the law, academic standards, good research practice, and the values of academic integrity.</a:t>
            </a:r>
            <a:endParaRPr lang="en-US" sz="1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1772960"/>
            <a:ext cx="8385334"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Accountability and </a:t>
            </a:r>
            <a:r>
              <a:rPr lang="en-US" sz="3900" dirty="0">
                <a:solidFill>
                  <a:srgbClr val="B88E23"/>
                </a:solidFill>
                <a:latin typeface="Libre Baskerville" pitchFamily="34" charset="0"/>
                <a:ea typeface="Libre Baskerville" pitchFamily="34" charset="-122"/>
                <a:cs typeface="Libre Baskerville" pitchFamily="34" charset="-120"/>
              </a:rPr>
              <a:t>responsibility</a:t>
            </a:r>
            <a:endParaRPr lang="en-US" sz="3900" dirty="0"/>
          </a:p>
        </p:txBody>
      </p:sp>
      <p:sp>
        <p:nvSpPr>
          <p:cNvPr id="3" name="Text 1"/>
          <p:cNvSpPr/>
          <p:nvPr/>
        </p:nvSpPr>
        <p:spPr>
          <a:xfrm>
            <a:off x="793790" y="278987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Institutional autonomy is not an absolute right; it must be balanced against the public responsibility for higher education and other fundamental rights, such as academic freedom.</a:t>
            </a:r>
            <a:endParaRPr lang="en-US" sz="1550" dirty="0"/>
          </a:p>
        </p:txBody>
      </p:sp>
      <p:sp>
        <p:nvSpPr>
          <p:cNvPr id="4" name="Shape 2"/>
          <p:cNvSpPr/>
          <p:nvPr/>
        </p:nvSpPr>
        <p:spPr>
          <a:xfrm>
            <a:off x="793790" y="3648194"/>
            <a:ext cx="4215289" cy="2808327"/>
          </a:xfrm>
          <a:prstGeom prst="roundRect">
            <a:avLst>
              <a:gd name="adj" fmla="val 2968"/>
            </a:avLst>
          </a:prstGeom>
          <a:solidFill>
            <a:srgbClr val="F7EDD4"/>
          </a:solidFill>
          <a:ln w="7620">
            <a:solidFill>
              <a:srgbClr val="DDD3BA"/>
            </a:solidFill>
            <a:prstDash val="solid"/>
          </a:ln>
        </p:spPr>
        <p:txBody>
          <a:bodyPr/>
          <a:lstStyle/>
          <a:p>
            <a:endParaRPr lang="en-US"/>
          </a:p>
        </p:txBody>
      </p:sp>
      <p:sp>
        <p:nvSpPr>
          <p:cNvPr id="5" name="Text 3"/>
          <p:cNvSpPr/>
          <p:nvPr/>
        </p:nvSpPr>
        <p:spPr>
          <a:xfrm>
            <a:off x="999768" y="385417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Accountability</a:t>
            </a:r>
            <a:endParaRPr lang="en-US" sz="2300" dirty="0"/>
          </a:p>
        </p:txBody>
      </p:sp>
      <p:sp>
        <p:nvSpPr>
          <p:cNvPr id="6" name="Text 4"/>
          <p:cNvSpPr/>
          <p:nvPr/>
        </p:nvSpPr>
        <p:spPr>
          <a:xfrm>
            <a:off x="999768" y="4345305"/>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Irrespective of their high degree of autonomy, and delivery are accountable for their decisions.</a:t>
            </a:r>
            <a:endParaRPr lang="en-US" sz="1550" dirty="0"/>
          </a:p>
        </p:txBody>
      </p:sp>
      <p:sp>
        <p:nvSpPr>
          <p:cNvPr id="7" name="Shape 5"/>
          <p:cNvSpPr/>
          <p:nvPr/>
        </p:nvSpPr>
        <p:spPr>
          <a:xfrm>
            <a:off x="5207437" y="3648194"/>
            <a:ext cx="4215408" cy="2808327"/>
          </a:xfrm>
          <a:prstGeom prst="roundRect">
            <a:avLst>
              <a:gd name="adj" fmla="val 2968"/>
            </a:avLst>
          </a:prstGeom>
          <a:solidFill>
            <a:srgbClr val="F7EDD4"/>
          </a:solidFill>
          <a:ln w="7620">
            <a:solidFill>
              <a:srgbClr val="DDD3BA"/>
            </a:solidFill>
            <a:prstDash val="solid"/>
          </a:ln>
        </p:spPr>
        <p:txBody>
          <a:bodyPr/>
          <a:lstStyle/>
          <a:p>
            <a:endParaRPr lang="en-US"/>
          </a:p>
        </p:txBody>
      </p:sp>
      <p:sp>
        <p:nvSpPr>
          <p:cNvPr id="8" name="Text 6"/>
          <p:cNvSpPr/>
          <p:nvPr/>
        </p:nvSpPr>
        <p:spPr>
          <a:xfrm>
            <a:off x="5413415" y="385417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Consistency</a:t>
            </a:r>
            <a:endParaRPr lang="en-US" sz="2300" dirty="0"/>
          </a:p>
        </p:txBody>
      </p:sp>
      <p:sp>
        <p:nvSpPr>
          <p:cNvPr id="9" name="Text 7"/>
          <p:cNvSpPr/>
          <p:nvPr/>
        </p:nvSpPr>
        <p:spPr>
          <a:xfrm>
            <a:off x="5413415" y="4345305"/>
            <a:ext cx="3803452" cy="1905238"/>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Arrangements for ensuring and assessing public responsibility and accountability should be consistent with institutional autonomy. This applies especially to public funding, fundamental values, and human rights.</a:t>
            </a:r>
            <a:endParaRPr lang="en-US" sz="1550" dirty="0"/>
          </a:p>
        </p:txBody>
      </p:sp>
      <p:sp>
        <p:nvSpPr>
          <p:cNvPr id="10" name="Shape 8"/>
          <p:cNvSpPr/>
          <p:nvPr/>
        </p:nvSpPr>
        <p:spPr>
          <a:xfrm>
            <a:off x="9621203" y="3648194"/>
            <a:ext cx="4215289" cy="2808327"/>
          </a:xfrm>
          <a:prstGeom prst="roundRect">
            <a:avLst>
              <a:gd name="adj" fmla="val 2968"/>
            </a:avLst>
          </a:prstGeom>
          <a:solidFill>
            <a:srgbClr val="F7EDD4"/>
          </a:solidFill>
          <a:ln w="7620">
            <a:solidFill>
              <a:srgbClr val="DDD3BA"/>
            </a:solidFill>
            <a:prstDash val="solid"/>
          </a:ln>
        </p:spPr>
        <p:txBody>
          <a:bodyPr/>
          <a:lstStyle/>
          <a:p>
            <a:endParaRPr lang="en-US"/>
          </a:p>
        </p:txBody>
      </p:sp>
      <p:sp>
        <p:nvSpPr>
          <p:cNvPr id="11" name="Text 9"/>
          <p:cNvSpPr/>
          <p:nvPr/>
        </p:nvSpPr>
        <p:spPr>
          <a:xfrm>
            <a:off x="9827181" y="3854172"/>
            <a:ext cx="3803333" cy="744141"/>
          </a:xfrm>
          <a:prstGeom prst="rect">
            <a:avLst/>
          </a:prstGeom>
          <a:noFill/>
          <a:ln/>
        </p:spPr>
        <p:txBody>
          <a:bodyPr wrap="squar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Preventing undue intervention</a:t>
            </a:r>
            <a:endParaRPr lang="en-US" sz="2300" dirty="0"/>
          </a:p>
        </p:txBody>
      </p:sp>
      <p:sp>
        <p:nvSpPr>
          <p:cNvPr id="12" name="Text 10"/>
          <p:cNvSpPr/>
          <p:nvPr/>
        </p:nvSpPr>
        <p:spPr>
          <a:xfrm>
            <a:off x="9827181" y="4717375"/>
            <a:ext cx="3803333" cy="127015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Accountability and responsibility should not serve as a pretext for undue or excessive interventions by public authorities or other external actors.</a:t>
            </a:r>
            <a:endParaRPr lang="en-US" sz="15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alpha val="85000"/>
            </a:srgbClr>
          </a:solidFill>
          <a:ln/>
        </p:spPr>
        <p:txBody>
          <a:bodyPr/>
          <a:lstStyle/>
          <a:p>
            <a:endParaRPr lang="en-US"/>
          </a:p>
        </p:txBody>
      </p:sp>
      <p:sp>
        <p:nvSpPr>
          <p:cNvPr id="4" name="Shape 1"/>
          <p:cNvSpPr/>
          <p:nvPr/>
        </p:nvSpPr>
        <p:spPr>
          <a:xfrm>
            <a:off x="793790" y="2524244"/>
            <a:ext cx="1112401" cy="373142"/>
          </a:xfrm>
          <a:prstGeom prst="roundRect">
            <a:avLst>
              <a:gd name="adj" fmla="val 17872"/>
            </a:avLst>
          </a:prstGeom>
          <a:solidFill>
            <a:srgbClr val="F7EDD4"/>
          </a:solidFill>
          <a:ln/>
        </p:spPr>
        <p:txBody>
          <a:bodyPr/>
          <a:lstStyle/>
          <a:p>
            <a:endParaRPr lang="en-US"/>
          </a:p>
        </p:txBody>
      </p:sp>
      <p:sp>
        <p:nvSpPr>
          <p:cNvPr id="5" name="Text 2"/>
          <p:cNvSpPr/>
          <p:nvPr/>
        </p:nvSpPr>
        <p:spPr>
          <a:xfrm>
            <a:off x="912852" y="2583775"/>
            <a:ext cx="874276" cy="254079"/>
          </a:xfrm>
          <a:prstGeom prst="rect">
            <a:avLst/>
          </a:prstGeom>
          <a:noFill/>
          <a:ln/>
        </p:spPr>
        <p:txBody>
          <a:bodyPr wrap="none" lIns="0" tIns="0" rIns="0" bIns="0" rtlCol="0" anchor="t"/>
          <a:lstStyle/>
          <a:p>
            <a:pPr marL="0" indent="0" algn="l">
              <a:lnSpc>
                <a:spcPts val="2000"/>
              </a:lnSpc>
              <a:buNone/>
            </a:pPr>
            <a:r>
              <a:rPr lang="en-US" sz="1250" dirty="0">
                <a:solidFill>
                  <a:srgbClr val="454240"/>
                </a:solidFill>
                <a:latin typeface="DM Sans" pitchFamily="34" charset="0"/>
                <a:ea typeface="DM Sans" pitchFamily="34" charset="-122"/>
                <a:cs typeface="DM Sans" pitchFamily="34" charset="-120"/>
              </a:rPr>
              <a:t>SECTION VII</a:t>
            </a:r>
            <a:endParaRPr lang="en-US" sz="1250" dirty="0"/>
          </a:p>
        </p:txBody>
      </p:sp>
      <p:sp>
        <p:nvSpPr>
          <p:cNvPr id="6" name="Text 3"/>
          <p:cNvSpPr/>
          <p:nvPr/>
        </p:nvSpPr>
        <p:spPr>
          <a:xfrm>
            <a:off x="793790" y="2976682"/>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000000"/>
                </a:solidFill>
                <a:latin typeface="Libre Baskerville" pitchFamily="34" charset="0"/>
                <a:ea typeface="Libre Baskerville" pitchFamily="34" charset="-122"/>
                <a:cs typeface="Libre Baskerville" pitchFamily="34" charset="-120"/>
              </a:rPr>
              <a:t>Student and staff participation in</a:t>
            </a:r>
            <a:r>
              <a:rPr lang="en-US" sz="3900" dirty="0">
                <a:solidFill>
                  <a:srgbClr val="FFFFFF"/>
                </a:solidFill>
                <a:latin typeface="Libre Baskerville" pitchFamily="34" charset="0"/>
                <a:ea typeface="Libre Baskerville" pitchFamily="34" charset="-122"/>
                <a:cs typeface="Libre Baskerville" pitchFamily="34" charset="-120"/>
              </a:rPr>
              <a:t> </a:t>
            </a:r>
            <a:r>
              <a:rPr lang="en-US" sz="3900" dirty="0">
                <a:solidFill>
                  <a:srgbClr val="B88E23"/>
                </a:solidFill>
                <a:latin typeface="Libre Baskerville" pitchFamily="34" charset="0"/>
                <a:ea typeface="Libre Baskerville" pitchFamily="34" charset="-122"/>
                <a:cs typeface="Libre Baskerville" pitchFamily="34" charset="-120"/>
              </a:rPr>
              <a:t>higher education governance</a:t>
            </a:r>
            <a:endParaRPr lang="en-US" sz="3900" dirty="0"/>
          </a:p>
        </p:txBody>
      </p:sp>
      <p:sp>
        <p:nvSpPr>
          <p:cNvPr id="7" name="Text 4"/>
          <p:cNvSpPr/>
          <p:nvPr/>
        </p:nvSpPr>
        <p:spPr>
          <a:xfrm>
            <a:off x="793790" y="4514493"/>
            <a:ext cx="13042821" cy="1190863"/>
          </a:xfrm>
          <a:prstGeom prst="rect">
            <a:avLst/>
          </a:prstGeom>
          <a:noFill/>
          <a:ln/>
        </p:spPr>
        <p:txBody>
          <a:bodyPr wrap="square" lIns="0" tIns="0" rIns="0" bIns="0" rtlCol="0" anchor="t"/>
          <a:lstStyle/>
          <a:p>
            <a:pPr marL="0" indent="0" algn="l">
              <a:lnSpc>
                <a:spcPts val="3100"/>
              </a:lnSpc>
              <a:buNone/>
            </a:pPr>
            <a:r>
              <a:rPr lang="en-US" sz="1950" dirty="0">
                <a:solidFill>
                  <a:srgbClr val="000000"/>
                </a:solidFill>
                <a:latin typeface="DM Sans" pitchFamily="34" charset="0"/>
                <a:ea typeface="DM Sans" pitchFamily="34" charset="-122"/>
                <a:cs typeface="DM Sans" pitchFamily="34" charset="-120"/>
              </a:rPr>
              <a:t>Student and staff participation in higher education governance is designed to strengthen the higher education system by involving all key stakeholders in decision-making. This involvement is rooted in the essential principle of partnership and collegiality.</a:t>
            </a:r>
            <a:endParaRPr lang="en-US" sz="1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0"/>
            <a:ext cx="7315200" cy="8229600"/>
          </a:xfrm>
          <a:prstGeom prst="rect">
            <a:avLst/>
          </a:prstGeom>
        </p:spPr>
      </p:pic>
      <p:sp>
        <p:nvSpPr>
          <p:cNvPr id="3" name="Shape 0"/>
          <p:cNvSpPr/>
          <p:nvPr/>
        </p:nvSpPr>
        <p:spPr>
          <a:xfrm>
            <a:off x="793790" y="837009"/>
            <a:ext cx="804743" cy="278130"/>
          </a:xfrm>
          <a:prstGeom prst="roundRect">
            <a:avLst>
              <a:gd name="adj" fmla="val 19182"/>
            </a:avLst>
          </a:prstGeom>
          <a:solidFill>
            <a:srgbClr val="F7EDD4"/>
          </a:solidFill>
          <a:ln/>
        </p:spPr>
        <p:txBody>
          <a:bodyPr/>
          <a:lstStyle/>
          <a:p>
            <a:endParaRPr lang="en-US"/>
          </a:p>
        </p:txBody>
      </p:sp>
      <p:sp>
        <p:nvSpPr>
          <p:cNvPr id="4" name="Text 1"/>
          <p:cNvSpPr/>
          <p:nvPr/>
        </p:nvSpPr>
        <p:spPr>
          <a:xfrm>
            <a:off x="889040" y="884634"/>
            <a:ext cx="614243" cy="182880"/>
          </a:xfrm>
          <a:prstGeom prst="rect">
            <a:avLst/>
          </a:prstGeom>
          <a:noFill/>
          <a:ln/>
        </p:spPr>
        <p:txBody>
          <a:bodyPr wrap="none" lIns="0" tIns="0" rIns="0" bIns="0" rtlCol="0" anchor="t"/>
          <a:lstStyle/>
          <a:p>
            <a:pPr marL="0" indent="0" algn="l">
              <a:lnSpc>
                <a:spcPts val="1400"/>
              </a:lnSpc>
              <a:buNone/>
            </a:pPr>
            <a:r>
              <a:rPr lang="en-US" sz="1000" dirty="0">
                <a:solidFill>
                  <a:srgbClr val="454240"/>
                </a:solidFill>
                <a:latin typeface="DM Sans" pitchFamily="34" charset="0"/>
                <a:ea typeface="DM Sans" pitchFamily="34" charset="-122"/>
                <a:cs typeface="DM Sans" pitchFamily="34" charset="-120"/>
              </a:rPr>
              <a:t>SECTION II</a:t>
            </a:r>
            <a:endParaRPr lang="en-US" sz="1000" dirty="0"/>
          </a:p>
        </p:txBody>
      </p:sp>
      <p:sp>
        <p:nvSpPr>
          <p:cNvPr id="5" name="Text 2"/>
          <p:cNvSpPr/>
          <p:nvPr/>
        </p:nvSpPr>
        <p:spPr>
          <a:xfrm>
            <a:off x="793790" y="1165860"/>
            <a:ext cx="5727621" cy="992267"/>
          </a:xfrm>
          <a:prstGeom prst="rect">
            <a:avLst/>
          </a:prstGeom>
          <a:noFill/>
          <a:ln/>
        </p:spPr>
        <p:txBody>
          <a:bodyPr wrap="square" lIns="0" tIns="0" rIns="0" bIns="0" rtlCol="0" anchor="t"/>
          <a:lstStyle/>
          <a:p>
            <a:pPr marL="0" indent="0" algn="l">
              <a:lnSpc>
                <a:spcPts val="3900"/>
              </a:lnSpc>
              <a:buNone/>
            </a:pPr>
            <a:r>
              <a:rPr lang="en-US" sz="3100" dirty="0">
                <a:solidFill>
                  <a:srgbClr val="5C4E3D"/>
                </a:solidFill>
                <a:latin typeface="Libre Baskerville" pitchFamily="34" charset="0"/>
                <a:ea typeface="Libre Baskerville" pitchFamily="34" charset="-122"/>
                <a:cs typeface="Libre Baskerville" pitchFamily="34" charset="-120"/>
              </a:rPr>
              <a:t>What are </a:t>
            </a:r>
            <a:r>
              <a:rPr lang="en-US" sz="3100" dirty="0">
                <a:solidFill>
                  <a:srgbClr val="B88E23"/>
                </a:solidFill>
                <a:latin typeface="Libre Baskerville" pitchFamily="34" charset="0"/>
                <a:ea typeface="Libre Baskerville" pitchFamily="34" charset="-122"/>
                <a:cs typeface="Libre Baskerville" pitchFamily="34" charset="-120"/>
              </a:rPr>
              <a:t>fundamental values</a:t>
            </a:r>
            <a:r>
              <a:rPr lang="en-US" sz="3100" dirty="0">
                <a:solidFill>
                  <a:srgbClr val="5C4E3D"/>
                </a:solidFill>
                <a:latin typeface="Libre Baskerville" pitchFamily="34" charset="0"/>
                <a:ea typeface="Libre Baskerville" pitchFamily="34" charset="-122"/>
                <a:cs typeface="Libre Baskerville" pitchFamily="34" charset="-120"/>
              </a:rPr>
              <a:t>?</a:t>
            </a:r>
            <a:endParaRPr lang="en-US" sz="3100" dirty="0"/>
          </a:p>
        </p:txBody>
      </p:sp>
      <p:sp>
        <p:nvSpPr>
          <p:cNvPr id="6" name="Shape 3"/>
          <p:cNvSpPr/>
          <p:nvPr/>
        </p:nvSpPr>
        <p:spPr>
          <a:xfrm>
            <a:off x="770930" y="2325767"/>
            <a:ext cx="45720" cy="598527"/>
          </a:xfrm>
          <a:prstGeom prst="rect">
            <a:avLst/>
          </a:prstGeom>
          <a:solidFill>
            <a:srgbClr val="B88E23"/>
          </a:solidFill>
          <a:ln/>
        </p:spPr>
        <p:txBody>
          <a:bodyPr/>
          <a:lstStyle/>
          <a:p>
            <a:endParaRPr lang="en-US"/>
          </a:p>
        </p:txBody>
      </p:sp>
      <p:sp>
        <p:nvSpPr>
          <p:cNvPr id="7" name="Text 4"/>
          <p:cNvSpPr/>
          <p:nvPr/>
        </p:nvSpPr>
        <p:spPr>
          <a:xfrm>
            <a:off x="998220" y="2348627"/>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454240"/>
                </a:solidFill>
                <a:latin typeface="Libre Baskerville" pitchFamily="34" charset="0"/>
                <a:ea typeface="Libre Baskerville" pitchFamily="34" charset="-122"/>
                <a:cs typeface="Libre Baskerville" pitchFamily="34" charset="-120"/>
              </a:rPr>
              <a:t>Academic freedom</a:t>
            </a:r>
            <a:endParaRPr lang="en-US" sz="1550" dirty="0"/>
          </a:p>
        </p:txBody>
      </p:sp>
      <p:sp>
        <p:nvSpPr>
          <p:cNvPr id="8" name="Text 5"/>
          <p:cNvSpPr/>
          <p:nvPr/>
        </p:nvSpPr>
        <p:spPr>
          <a:xfrm>
            <a:off x="998220" y="2672834"/>
            <a:ext cx="5523190" cy="228600"/>
          </a:xfrm>
          <a:prstGeom prst="rect">
            <a:avLst/>
          </a:prstGeom>
          <a:noFill/>
          <a:ln/>
        </p:spPr>
        <p:txBody>
          <a:bodyPr wrap="none" lIns="0" tIns="0" rIns="0" bIns="0" rtlCol="0" anchor="t"/>
          <a:lstStyle/>
          <a:p>
            <a:pPr marL="0" indent="0" algn="l">
              <a:lnSpc>
                <a:spcPts val="1800"/>
              </a:lnSpc>
              <a:buNone/>
            </a:pPr>
            <a:r>
              <a:rPr lang="en-US" sz="1250" dirty="0">
                <a:solidFill>
                  <a:srgbClr val="454240"/>
                </a:solidFill>
                <a:latin typeface="DM Sans" pitchFamily="34" charset="0"/>
                <a:ea typeface="DM Sans" pitchFamily="34" charset="-122"/>
                <a:cs typeface="DM Sans" pitchFamily="34" charset="-120"/>
              </a:rPr>
              <a:t>Freedom to research, teach, learn, and disseminate knowledge without fear.</a:t>
            </a:r>
            <a:endParaRPr lang="en-US" sz="1250" dirty="0"/>
          </a:p>
        </p:txBody>
      </p:sp>
      <p:sp>
        <p:nvSpPr>
          <p:cNvPr id="9" name="Shape 6"/>
          <p:cNvSpPr/>
          <p:nvPr/>
        </p:nvSpPr>
        <p:spPr>
          <a:xfrm>
            <a:off x="770930" y="3132534"/>
            <a:ext cx="45720" cy="827127"/>
          </a:xfrm>
          <a:prstGeom prst="rect">
            <a:avLst/>
          </a:prstGeom>
          <a:solidFill>
            <a:srgbClr val="B88E23"/>
          </a:solidFill>
          <a:ln/>
        </p:spPr>
        <p:txBody>
          <a:bodyPr/>
          <a:lstStyle/>
          <a:p>
            <a:endParaRPr lang="en-US"/>
          </a:p>
        </p:txBody>
      </p:sp>
      <p:sp>
        <p:nvSpPr>
          <p:cNvPr id="10" name="Text 7"/>
          <p:cNvSpPr/>
          <p:nvPr/>
        </p:nvSpPr>
        <p:spPr>
          <a:xfrm>
            <a:off x="998220" y="3155394"/>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454240"/>
                </a:solidFill>
                <a:latin typeface="Libre Baskerville" pitchFamily="34" charset="0"/>
                <a:ea typeface="Libre Baskerville" pitchFamily="34" charset="-122"/>
                <a:cs typeface="Libre Baskerville" pitchFamily="34" charset="-120"/>
              </a:rPr>
              <a:t>Academic integrity</a:t>
            </a:r>
            <a:endParaRPr lang="en-US" sz="1550" dirty="0"/>
          </a:p>
        </p:txBody>
      </p:sp>
      <p:sp>
        <p:nvSpPr>
          <p:cNvPr id="11" name="Text 8"/>
          <p:cNvSpPr/>
          <p:nvPr/>
        </p:nvSpPr>
        <p:spPr>
          <a:xfrm>
            <a:off x="998220" y="3479602"/>
            <a:ext cx="5523190" cy="457200"/>
          </a:xfrm>
          <a:prstGeom prst="rect">
            <a:avLst/>
          </a:prstGeom>
          <a:noFill/>
          <a:ln/>
        </p:spPr>
        <p:txBody>
          <a:bodyPr wrap="square" lIns="0" tIns="0" rIns="0" bIns="0" rtlCol="0" anchor="t"/>
          <a:lstStyle/>
          <a:p>
            <a:pPr marL="0" indent="0" algn="l">
              <a:lnSpc>
                <a:spcPts val="1800"/>
              </a:lnSpc>
              <a:buNone/>
            </a:pPr>
            <a:r>
              <a:rPr lang="en-US" sz="1250" dirty="0">
                <a:solidFill>
                  <a:srgbClr val="454240"/>
                </a:solidFill>
                <a:latin typeface="DM Sans" pitchFamily="34" charset="0"/>
                <a:ea typeface="DM Sans" pitchFamily="34" charset="-122"/>
                <a:cs typeface="DM Sans" pitchFamily="34" charset="-120"/>
              </a:rPr>
              <a:t>Commitment to honesty, transparency, and ethical standards in all activities.</a:t>
            </a:r>
            <a:endParaRPr lang="en-US" sz="1250" dirty="0"/>
          </a:p>
        </p:txBody>
      </p:sp>
      <p:sp>
        <p:nvSpPr>
          <p:cNvPr id="12" name="Shape 9"/>
          <p:cNvSpPr/>
          <p:nvPr/>
        </p:nvSpPr>
        <p:spPr>
          <a:xfrm>
            <a:off x="770930" y="4167902"/>
            <a:ext cx="45720" cy="827127"/>
          </a:xfrm>
          <a:prstGeom prst="rect">
            <a:avLst/>
          </a:prstGeom>
          <a:solidFill>
            <a:srgbClr val="B88E23"/>
          </a:solidFill>
          <a:ln/>
        </p:spPr>
        <p:txBody>
          <a:bodyPr/>
          <a:lstStyle/>
          <a:p>
            <a:endParaRPr lang="en-US"/>
          </a:p>
        </p:txBody>
      </p:sp>
      <p:sp>
        <p:nvSpPr>
          <p:cNvPr id="13" name="Text 10"/>
          <p:cNvSpPr/>
          <p:nvPr/>
        </p:nvSpPr>
        <p:spPr>
          <a:xfrm>
            <a:off x="998220" y="4190762"/>
            <a:ext cx="2349579" cy="248007"/>
          </a:xfrm>
          <a:prstGeom prst="rect">
            <a:avLst/>
          </a:prstGeom>
          <a:noFill/>
          <a:ln/>
        </p:spPr>
        <p:txBody>
          <a:bodyPr wrap="none" lIns="0" tIns="0" rIns="0" bIns="0" rtlCol="0" anchor="t"/>
          <a:lstStyle/>
          <a:p>
            <a:pPr marL="0" indent="0" algn="l">
              <a:lnSpc>
                <a:spcPts val="1950"/>
              </a:lnSpc>
              <a:buNone/>
            </a:pPr>
            <a:r>
              <a:rPr lang="en-US" sz="1550" dirty="0">
                <a:solidFill>
                  <a:srgbClr val="454240"/>
                </a:solidFill>
                <a:latin typeface="Libre Baskerville" pitchFamily="34" charset="0"/>
                <a:ea typeface="Libre Baskerville" pitchFamily="34" charset="-122"/>
                <a:cs typeface="Libre Baskerville" pitchFamily="34" charset="-120"/>
              </a:rPr>
              <a:t>Institutional autonomy</a:t>
            </a:r>
            <a:endParaRPr lang="en-US" sz="1550" dirty="0"/>
          </a:p>
        </p:txBody>
      </p:sp>
      <p:sp>
        <p:nvSpPr>
          <p:cNvPr id="14" name="Text 11"/>
          <p:cNvSpPr/>
          <p:nvPr/>
        </p:nvSpPr>
        <p:spPr>
          <a:xfrm>
            <a:off x="998220" y="4514969"/>
            <a:ext cx="5523190" cy="457200"/>
          </a:xfrm>
          <a:prstGeom prst="rect">
            <a:avLst/>
          </a:prstGeom>
          <a:noFill/>
          <a:ln/>
        </p:spPr>
        <p:txBody>
          <a:bodyPr wrap="square" lIns="0" tIns="0" rIns="0" bIns="0" rtlCol="0" anchor="t"/>
          <a:lstStyle/>
          <a:p>
            <a:pPr marL="0" indent="0" algn="l">
              <a:lnSpc>
                <a:spcPts val="1800"/>
              </a:lnSpc>
              <a:buNone/>
            </a:pPr>
            <a:r>
              <a:rPr lang="en-US" sz="1250" dirty="0">
                <a:solidFill>
                  <a:srgbClr val="454240"/>
                </a:solidFill>
                <a:latin typeface="DM Sans" pitchFamily="34" charset="0"/>
                <a:ea typeface="DM Sans" pitchFamily="34" charset="-122"/>
                <a:cs typeface="DM Sans" pitchFamily="34" charset="-120"/>
              </a:rPr>
              <a:t>Ability of institutions to govern independently whilst accountable to society.</a:t>
            </a:r>
            <a:endParaRPr lang="en-US" sz="1250" dirty="0"/>
          </a:p>
        </p:txBody>
      </p:sp>
      <p:sp>
        <p:nvSpPr>
          <p:cNvPr id="15" name="Shape 12"/>
          <p:cNvSpPr/>
          <p:nvPr/>
        </p:nvSpPr>
        <p:spPr>
          <a:xfrm>
            <a:off x="770930" y="5203269"/>
            <a:ext cx="45720" cy="598527"/>
          </a:xfrm>
          <a:prstGeom prst="rect">
            <a:avLst/>
          </a:prstGeom>
          <a:solidFill>
            <a:srgbClr val="B88E23"/>
          </a:solidFill>
          <a:ln/>
        </p:spPr>
        <p:txBody>
          <a:bodyPr/>
          <a:lstStyle/>
          <a:p>
            <a:endParaRPr lang="en-US"/>
          </a:p>
        </p:txBody>
      </p:sp>
      <p:sp>
        <p:nvSpPr>
          <p:cNvPr id="16" name="Text 13"/>
          <p:cNvSpPr/>
          <p:nvPr/>
        </p:nvSpPr>
        <p:spPr>
          <a:xfrm>
            <a:off x="998220" y="5226129"/>
            <a:ext cx="3093006" cy="248007"/>
          </a:xfrm>
          <a:prstGeom prst="rect">
            <a:avLst/>
          </a:prstGeom>
          <a:noFill/>
          <a:ln/>
        </p:spPr>
        <p:txBody>
          <a:bodyPr wrap="none" lIns="0" tIns="0" rIns="0" bIns="0" rtlCol="0" anchor="t"/>
          <a:lstStyle/>
          <a:p>
            <a:pPr marL="0" indent="0" algn="l">
              <a:lnSpc>
                <a:spcPts val="1950"/>
              </a:lnSpc>
              <a:buNone/>
            </a:pPr>
            <a:r>
              <a:rPr lang="en-US" sz="1550" dirty="0">
                <a:solidFill>
                  <a:srgbClr val="454240"/>
                </a:solidFill>
                <a:latin typeface="Libre Baskerville" pitchFamily="34" charset="0"/>
                <a:ea typeface="Libre Baskerville" pitchFamily="34" charset="-122"/>
                <a:cs typeface="Libre Baskerville" pitchFamily="34" charset="-120"/>
              </a:rPr>
              <a:t>Student and staff participation</a:t>
            </a:r>
            <a:endParaRPr lang="en-US" sz="1550" dirty="0"/>
          </a:p>
        </p:txBody>
      </p:sp>
      <p:sp>
        <p:nvSpPr>
          <p:cNvPr id="17" name="Text 14"/>
          <p:cNvSpPr/>
          <p:nvPr/>
        </p:nvSpPr>
        <p:spPr>
          <a:xfrm>
            <a:off x="998220" y="5550337"/>
            <a:ext cx="5523190" cy="228600"/>
          </a:xfrm>
          <a:prstGeom prst="rect">
            <a:avLst/>
          </a:prstGeom>
          <a:noFill/>
          <a:ln/>
        </p:spPr>
        <p:txBody>
          <a:bodyPr wrap="none" lIns="0" tIns="0" rIns="0" bIns="0" rtlCol="0" anchor="t"/>
          <a:lstStyle/>
          <a:p>
            <a:pPr marL="0" indent="0" algn="l">
              <a:lnSpc>
                <a:spcPts val="1800"/>
              </a:lnSpc>
              <a:buNone/>
            </a:pPr>
            <a:r>
              <a:rPr lang="en-US" sz="1250" dirty="0">
                <a:solidFill>
                  <a:srgbClr val="454240"/>
                </a:solidFill>
                <a:latin typeface="DM Sans" pitchFamily="34" charset="0"/>
                <a:ea typeface="DM Sans" pitchFamily="34" charset="-122"/>
                <a:cs typeface="DM Sans" pitchFamily="34" charset="-120"/>
              </a:rPr>
              <a:t>Inclusive governance ensuring voices are heard without reprisal.</a:t>
            </a:r>
            <a:endParaRPr lang="en-US" sz="1250" dirty="0"/>
          </a:p>
        </p:txBody>
      </p:sp>
      <p:sp>
        <p:nvSpPr>
          <p:cNvPr id="18" name="Shape 15"/>
          <p:cNvSpPr/>
          <p:nvPr/>
        </p:nvSpPr>
        <p:spPr>
          <a:xfrm>
            <a:off x="770930" y="6010037"/>
            <a:ext cx="45720" cy="598527"/>
          </a:xfrm>
          <a:prstGeom prst="rect">
            <a:avLst/>
          </a:prstGeom>
          <a:solidFill>
            <a:srgbClr val="B88E23"/>
          </a:solidFill>
          <a:ln/>
        </p:spPr>
        <p:txBody>
          <a:bodyPr/>
          <a:lstStyle/>
          <a:p>
            <a:endParaRPr lang="en-US"/>
          </a:p>
        </p:txBody>
      </p:sp>
      <p:sp>
        <p:nvSpPr>
          <p:cNvPr id="19" name="Text 16"/>
          <p:cNvSpPr/>
          <p:nvPr/>
        </p:nvSpPr>
        <p:spPr>
          <a:xfrm>
            <a:off x="998220" y="6032897"/>
            <a:ext cx="4211955" cy="248007"/>
          </a:xfrm>
          <a:prstGeom prst="rect">
            <a:avLst/>
          </a:prstGeom>
          <a:noFill/>
          <a:ln/>
        </p:spPr>
        <p:txBody>
          <a:bodyPr wrap="none" lIns="0" tIns="0" rIns="0" bIns="0" rtlCol="0" anchor="t"/>
          <a:lstStyle/>
          <a:p>
            <a:pPr marL="0" indent="0" algn="l">
              <a:lnSpc>
                <a:spcPts val="1950"/>
              </a:lnSpc>
              <a:buNone/>
            </a:pPr>
            <a:r>
              <a:rPr lang="en-US" sz="1550" dirty="0">
                <a:solidFill>
                  <a:srgbClr val="454240"/>
                </a:solidFill>
                <a:latin typeface="Libre Baskerville" pitchFamily="34" charset="0"/>
                <a:ea typeface="Libre Baskerville" pitchFamily="34" charset="-122"/>
                <a:cs typeface="Libre Baskerville" pitchFamily="34" charset="-120"/>
              </a:rPr>
              <a:t>Public responsibility for higher education</a:t>
            </a:r>
            <a:endParaRPr lang="en-US" sz="1550" dirty="0"/>
          </a:p>
        </p:txBody>
      </p:sp>
      <p:sp>
        <p:nvSpPr>
          <p:cNvPr id="20" name="Text 17"/>
          <p:cNvSpPr/>
          <p:nvPr/>
        </p:nvSpPr>
        <p:spPr>
          <a:xfrm>
            <a:off x="998220" y="6357104"/>
            <a:ext cx="5523190" cy="228600"/>
          </a:xfrm>
          <a:prstGeom prst="rect">
            <a:avLst/>
          </a:prstGeom>
          <a:noFill/>
          <a:ln/>
        </p:spPr>
        <p:txBody>
          <a:bodyPr wrap="none" lIns="0" tIns="0" rIns="0" bIns="0" rtlCol="0" anchor="t"/>
          <a:lstStyle/>
          <a:p>
            <a:pPr marL="0" indent="0" algn="l">
              <a:lnSpc>
                <a:spcPts val="1800"/>
              </a:lnSpc>
              <a:buNone/>
            </a:pPr>
            <a:r>
              <a:rPr lang="en-US" sz="1250" dirty="0">
                <a:solidFill>
                  <a:srgbClr val="454240"/>
                </a:solidFill>
                <a:latin typeface="DM Sans" pitchFamily="34" charset="0"/>
                <a:ea typeface="DM Sans" pitchFamily="34" charset="-122"/>
                <a:cs typeface="DM Sans" pitchFamily="34" charset="-120"/>
              </a:rPr>
              <a:t>Obligations of authorities to support equitable higher education systems.</a:t>
            </a:r>
            <a:endParaRPr lang="en-US" sz="1250" dirty="0"/>
          </a:p>
        </p:txBody>
      </p:sp>
      <p:sp>
        <p:nvSpPr>
          <p:cNvPr id="21" name="Shape 18"/>
          <p:cNvSpPr/>
          <p:nvPr/>
        </p:nvSpPr>
        <p:spPr>
          <a:xfrm>
            <a:off x="770930" y="6816804"/>
            <a:ext cx="45720" cy="598527"/>
          </a:xfrm>
          <a:prstGeom prst="rect">
            <a:avLst/>
          </a:prstGeom>
          <a:solidFill>
            <a:srgbClr val="B88E23"/>
          </a:solidFill>
          <a:ln/>
        </p:spPr>
        <p:txBody>
          <a:bodyPr/>
          <a:lstStyle/>
          <a:p>
            <a:endParaRPr lang="en-US"/>
          </a:p>
        </p:txBody>
      </p:sp>
      <p:sp>
        <p:nvSpPr>
          <p:cNvPr id="22" name="Text 19"/>
          <p:cNvSpPr/>
          <p:nvPr/>
        </p:nvSpPr>
        <p:spPr>
          <a:xfrm>
            <a:off x="998220" y="6839664"/>
            <a:ext cx="4124920" cy="248007"/>
          </a:xfrm>
          <a:prstGeom prst="rect">
            <a:avLst/>
          </a:prstGeom>
          <a:noFill/>
          <a:ln/>
        </p:spPr>
        <p:txBody>
          <a:bodyPr wrap="none" lIns="0" tIns="0" rIns="0" bIns="0" rtlCol="0" anchor="t"/>
          <a:lstStyle/>
          <a:p>
            <a:pPr marL="0" indent="0" algn="l">
              <a:lnSpc>
                <a:spcPts val="1950"/>
              </a:lnSpc>
              <a:buNone/>
            </a:pPr>
            <a:r>
              <a:rPr lang="en-US" sz="1550" dirty="0">
                <a:solidFill>
                  <a:srgbClr val="454240"/>
                </a:solidFill>
                <a:latin typeface="Libre Baskerville" pitchFamily="34" charset="0"/>
                <a:ea typeface="Libre Baskerville" pitchFamily="34" charset="-122"/>
                <a:cs typeface="Libre Baskerville" pitchFamily="34" charset="-120"/>
              </a:rPr>
              <a:t>Public responsibility of higher education</a:t>
            </a:r>
            <a:endParaRPr lang="en-US" sz="1550" dirty="0"/>
          </a:p>
        </p:txBody>
      </p:sp>
      <p:sp>
        <p:nvSpPr>
          <p:cNvPr id="23" name="Text 20"/>
          <p:cNvSpPr/>
          <p:nvPr/>
        </p:nvSpPr>
        <p:spPr>
          <a:xfrm>
            <a:off x="998220" y="7163872"/>
            <a:ext cx="5523190" cy="228600"/>
          </a:xfrm>
          <a:prstGeom prst="rect">
            <a:avLst/>
          </a:prstGeom>
          <a:noFill/>
          <a:ln/>
        </p:spPr>
        <p:txBody>
          <a:bodyPr wrap="none" lIns="0" tIns="0" rIns="0" bIns="0" rtlCol="0" anchor="t"/>
          <a:lstStyle/>
          <a:p>
            <a:pPr marL="0" indent="0" algn="l">
              <a:lnSpc>
                <a:spcPts val="1800"/>
              </a:lnSpc>
              <a:buNone/>
            </a:pPr>
            <a:r>
              <a:rPr lang="en-US" sz="1250" dirty="0">
                <a:solidFill>
                  <a:srgbClr val="454240"/>
                </a:solidFill>
                <a:latin typeface="DM Sans" pitchFamily="34" charset="0"/>
                <a:ea typeface="DM Sans" pitchFamily="34" charset="-122"/>
                <a:cs typeface="DM Sans" pitchFamily="34" charset="-120"/>
              </a:rPr>
              <a:t>Duties of higher education institutions to contribute to societal good.</a:t>
            </a:r>
            <a:endParaRPr lang="en-US" sz="12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700683"/>
            <a:ext cx="8067556" cy="589121"/>
          </a:xfrm>
          <a:prstGeom prst="rect">
            <a:avLst/>
          </a:prstGeom>
          <a:noFill/>
          <a:ln/>
        </p:spPr>
        <p:txBody>
          <a:bodyPr wrap="non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1. Core principles of </a:t>
            </a:r>
            <a:r>
              <a:rPr lang="en-US" sz="3700" dirty="0">
                <a:solidFill>
                  <a:srgbClr val="B88E23"/>
                </a:solidFill>
                <a:latin typeface="Libre Baskerville" pitchFamily="34" charset="0"/>
                <a:ea typeface="Libre Baskerville" pitchFamily="34" charset="-122"/>
                <a:cs typeface="Libre Baskerville" pitchFamily="34" charset="-120"/>
              </a:rPr>
              <a:t>participation</a:t>
            </a:r>
            <a:endParaRPr lang="en-US" sz="3700" dirty="0"/>
          </a:p>
        </p:txBody>
      </p:sp>
      <p:sp>
        <p:nvSpPr>
          <p:cNvPr id="3" name="Text 1"/>
          <p:cNvSpPr/>
          <p:nvPr/>
        </p:nvSpPr>
        <p:spPr>
          <a:xfrm>
            <a:off x="793790" y="1647944"/>
            <a:ext cx="130428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Meaningful participation is based on several key democratic principles and requirements:</a:t>
            </a:r>
            <a:endParaRPr lang="en-US" sz="1450" dirty="0"/>
          </a:p>
        </p:txBody>
      </p:sp>
      <p:sp>
        <p:nvSpPr>
          <p:cNvPr id="4" name="Shape 2"/>
          <p:cNvSpPr/>
          <p:nvPr/>
        </p:nvSpPr>
        <p:spPr>
          <a:xfrm>
            <a:off x="793790" y="2426375"/>
            <a:ext cx="6431875" cy="2320290"/>
          </a:xfrm>
          <a:prstGeom prst="roundRect">
            <a:avLst>
              <a:gd name="adj" fmla="val 4729"/>
            </a:avLst>
          </a:prstGeom>
          <a:solidFill>
            <a:srgbClr val="FFFDFA"/>
          </a:solidFill>
          <a:ln/>
        </p:spPr>
        <p:txBody>
          <a:bodyPr/>
          <a:lstStyle/>
          <a:p>
            <a:endParaRPr lang="en-US"/>
          </a:p>
        </p:txBody>
      </p:sp>
      <p:sp>
        <p:nvSpPr>
          <p:cNvPr id="5" name="Shape 3"/>
          <p:cNvSpPr/>
          <p:nvPr/>
        </p:nvSpPr>
        <p:spPr>
          <a:xfrm>
            <a:off x="793790" y="2403515"/>
            <a:ext cx="6431875" cy="91440"/>
          </a:xfrm>
          <a:prstGeom prst="roundRect">
            <a:avLst>
              <a:gd name="adj" fmla="val 86605"/>
            </a:avLst>
          </a:prstGeom>
          <a:solidFill>
            <a:srgbClr val="B88E23"/>
          </a:solidFill>
          <a:ln/>
        </p:spPr>
        <p:txBody>
          <a:bodyPr/>
          <a:lstStyle/>
          <a:p>
            <a:endParaRPr lang="en-US"/>
          </a:p>
        </p:txBody>
      </p:sp>
      <p:sp>
        <p:nvSpPr>
          <p:cNvPr id="6" name="Shape 4"/>
          <p:cNvSpPr/>
          <p:nvPr/>
        </p:nvSpPr>
        <p:spPr>
          <a:xfrm>
            <a:off x="3726894" y="2143601"/>
            <a:ext cx="565547" cy="565547"/>
          </a:xfrm>
          <a:prstGeom prst="roundRect">
            <a:avLst>
              <a:gd name="adj" fmla="val 161684"/>
            </a:avLst>
          </a:prstGeom>
          <a:solidFill>
            <a:srgbClr val="B88E23"/>
          </a:solidFill>
          <a:ln/>
        </p:spPr>
        <p:txBody>
          <a:bodyPr/>
          <a:lstStyle/>
          <a:p>
            <a:endParaRPr lang="en-US"/>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6558" y="2313146"/>
            <a:ext cx="226219" cy="226219"/>
          </a:xfrm>
          <a:prstGeom prst="rect">
            <a:avLst/>
          </a:prstGeom>
        </p:spPr>
      </p:pic>
      <p:sp>
        <p:nvSpPr>
          <p:cNvPr id="8" name="Text 5"/>
          <p:cNvSpPr/>
          <p:nvPr/>
        </p:nvSpPr>
        <p:spPr>
          <a:xfrm>
            <a:off x="1005126" y="2897743"/>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Partnership model</a:t>
            </a:r>
            <a:endParaRPr lang="en-US" sz="2200" dirty="0"/>
          </a:p>
        </p:txBody>
      </p:sp>
      <p:sp>
        <p:nvSpPr>
          <p:cNvPr id="9" name="Text 6"/>
          <p:cNvSpPr/>
          <p:nvPr/>
        </p:nvSpPr>
        <p:spPr>
          <a:xfrm>
            <a:off x="1005126" y="3358515"/>
            <a:ext cx="6009203" cy="882610"/>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Implementing a partnership model of higher education governance is necessary to ensure that all stakeholders are accountable and responsible.</a:t>
            </a:r>
            <a:endParaRPr lang="en-US" sz="1450" dirty="0"/>
          </a:p>
        </p:txBody>
      </p:sp>
      <p:sp>
        <p:nvSpPr>
          <p:cNvPr id="10" name="Shape 7"/>
          <p:cNvSpPr/>
          <p:nvPr/>
        </p:nvSpPr>
        <p:spPr>
          <a:xfrm>
            <a:off x="7404735" y="2426375"/>
            <a:ext cx="6431875" cy="2320290"/>
          </a:xfrm>
          <a:prstGeom prst="roundRect">
            <a:avLst>
              <a:gd name="adj" fmla="val 4729"/>
            </a:avLst>
          </a:prstGeom>
          <a:solidFill>
            <a:srgbClr val="FFFDFA"/>
          </a:solidFill>
          <a:ln/>
        </p:spPr>
        <p:txBody>
          <a:bodyPr/>
          <a:lstStyle/>
          <a:p>
            <a:endParaRPr lang="en-US"/>
          </a:p>
        </p:txBody>
      </p:sp>
      <p:sp>
        <p:nvSpPr>
          <p:cNvPr id="11" name="Shape 8"/>
          <p:cNvSpPr/>
          <p:nvPr/>
        </p:nvSpPr>
        <p:spPr>
          <a:xfrm>
            <a:off x="7404735" y="2403515"/>
            <a:ext cx="6431875" cy="91440"/>
          </a:xfrm>
          <a:prstGeom prst="roundRect">
            <a:avLst>
              <a:gd name="adj" fmla="val 86605"/>
            </a:avLst>
          </a:prstGeom>
          <a:solidFill>
            <a:srgbClr val="B88E23"/>
          </a:solidFill>
          <a:ln/>
        </p:spPr>
        <p:txBody>
          <a:bodyPr/>
          <a:lstStyle/>
          <a:p>
            <a:endParaRPr lang="en-US"/>
          </a:p>
        </p:txBody>
      </p:sp>
      <p:sp>
        <p:nvSpPr>
          <p:cNvPr id="12" name="Shape 9"/>
          <p:cNvSpPr/>
          <p:nvPr/>
        </p:nvSpPr>
        <p:spPr>
          <a:xfrm>
            <a:off x="10337840" y="2143601"/>
            <a:ext cx="565547" cy="565547"/>
          </a:xfrm>
          <a:prstGeom prst="roundRect">
            <a:avLst>
              <a:gd name="adj" fmla="val 161684"/>
            </a:avLst>
          </a:prstGeom>
          <a:solidFill>
            <a:srgbClr val="B88E23"/>
          </a:solidFill>
          <a:ln/>
        </p:spPr>
        <p:txBody>
          <a:bodyPr/>
          <a:lstStyle/>
          <a:p>
            <a:endParaRPr lang="en-US"/>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7504" y="2313146"/>
            <a:ext cx="226219" cy="226219"/>
          </a:xfrm>
          <a:prstGeom prst="rect">
            <a:avLst/>
          </a:prstGeom>
        </p:spPr>
      </p:pic>
      <p:sp>
        <p:nvSpPr>
          <p:cNvPr id="14" name="Text 10"/>
          <p:cNvSpPr/>
          <p:nvPr/>
        </p:nvSpPr>
        <p:spPr>
          <a:xfrm>
            <a:off x="7616071" y="2897743"/>
            <a:ext cx="3523178"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Freedom and autonomy</a:t>
            </a:r>
            <a:endParaRPr lang="en-US" sz="2200" dirty="0"/>
          </a:p>
        </p:txBody>
      </p:sp>
      <p:sp>
        <p:nvSpPr>
          <p:cNvPr id="15" name="Text 11"/>
          <p:cNvSpPr/>
          <p:nvPr/>
        </p:nvSpPr>
        <p:spPr>
          <a:xfrm>
            <a:off x="7616071" y="3358515"/>
            <a:ext cx="6009203" cy="1176814"/>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Staff and students have the right to organise autonomously without pressure or undue interference. Their freedom to express views on institutional and public policies without fear of reprisal is considered an inseparable element of academic freedom.</a:t>
            </a:r>
            <a:endParaRPr lang="en-US" sz="1450" dirty="0"/>
          </a:p>
        </p:txBody>
      </p:sp>
      <p:sp>
        <p:nvSpPr>
          <p:cNvPr id="16" name="Shape 12"/>
          <p:cNvSpPr/>
          <p:nvPr/>
        </p:nvSpPr>
        <p:spPr>
          <a:xfrm>
            <a:off x="793790" y="5208508"/>
            <a:ext cx="6431875" cy="2320290"/>
          </a:xfrm>
          <a:prstGeom prst="roundRect">
            <a:avLst>
              <a:gd name="adj" fmla="val 4729"/>
            </a:avLst>
          </a:prstGeom>
          <a:solidFill>
            <a:srgbClr val="FFFDFA"/>
          </a:solidFill>
          <a:ln/>
        </p:spPr>
        <p:txBody>
          <a:bodyPr/>
          <a:lstStyle/>
          <a:p>
            <a:endParaRPr lang="en-US"/>
          </a:p>
        </p:txBody>
      </p:sp>
      <p:sp>
        <p:nvSpPr>
          <p:cNvPr id="17" name="Shape 13"/>
          <p:cNvSpPr/>
          <p:nvPr/>
        </p:nvSpPr>
        <p:spPr>
          <a:xfrm>
            <a:off x="793790" y="5185648"/>
            <a:ext cx="6431875" cy="91440"/>
          </a:xfrm>
          <a:prstGeom prst="roundRect">
            <a:avLst>
              <a:gd name="adj" fmla="val 86605"/>
            </a:avLst>
          </a:prstGeom>
          <a:solidFill>
            <a:srgbClr val="B88E23"/>
          </a:solidFill>
          <a:ln/>
        </p:spPr>
        <p:txBody>
          <a:bodyPr/>
          <a:lstStyle/>
          <a:p>
            <a:endParaRPr lang="en-US"/>
          </a:p>
        </p:txBody>
      </p:sp>
      <p:sp>
        <p:nvSpPr>
          <p:cNvPr id="18" name="Shape 14"/>
          <p:cNvSpPr/>
          <p:nvPr/>
        </p:nvSpPr>
        <p:spPr>
          <a:xfrm>
            <a:off x="3726894" y="4925735"/>
            <a:ext cx="565547" cy="565547"/>
          </a:xfrm>
          <a:prstGeom prst="roundRect">
            <a:avLst>
              <a:gd name="adj" fmla="val 161684"/>
            </a:avLst>
          </a:prstGeom>
          <a:solidFill>
            <a:srgbClr val="B88E23"/>
          </a:solidFill>
          <a:ln/>
        </p:spPr>
        <p:txBody>
          <a:bodyPr/>
          <a:lstStyle/>
          <a:p>
            <a:endParaRPr lang="en-US"/>
          </a:p>
        </p:txBody>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6558" y="5095280"/>
            <a:ext cx="226219" cy="226219"/>
          </a:xfrm>
          <a:prstGeom prst="rect">
            <a:avLst/>
          </a:prstGeom>
        </p:spPr>
      </p:pic>
      <p:sp>
        <p:nvSpPr>
          <p:cNvPr id="20" name="Text 15"/>
          <p:cNvSpPr/>
          <p:nvPr/>
        </p:nvSpPr>
        <p:spPr>
          <a:xfrm>
            <a:off x="1005126" y="5679877"/>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Dialogue and trust</a:t>
            </a:r>
            <a:endParaRPr lang="en-US" sz="2200" dirty="0"/>
          </a:p>
        </p:txBody>
      </p:sp>
      <p:sp>
        <p:nvSpPr>
          <p:cNvPr id="21" name="Text 16"/>
          <p:cNvSpPr/>
          <p:nvPr/>
        </p:nvSpPr>
        <p:spPr>
          <a:xfrm>
            <a:off x="1005126" y="6140648"/>
            <a:ext cx="6009203" cy="882610"/>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The dialogue between stakeholders must be based on mutual trust, recognition, and cooperation. This dialogue should be governed by clear and transparent regulations, provisions, and procedures.</a:t>
            </a:r>
            <a:endParaRPr lang="en-US" sz="1450" dirty="0"/>
          </a:p>
        </p:txBody>
      </p:sp>
      <p:sp>
        <p:nvSpPr>
          <p:cNvPr id="22" name="Shape 17"/>
          <p:cNvSpPr/>
          <p:nvPr/>
        </p:nvSpPr>
        <p:spPr>
          <a:xfrm>
            <a:off x="7404735" y="5208508"/>
            <a:ext cx="6431875" cy="2320290"/>
          </a:xfrm>
          <a:prstGeom prst="roundRect">
            <a:avLst>
              <a:gd name="adj" fmla="val 4729"/>
            </a:avLst>
          </a:prstGeom>
          <a:solidFill>
            <a:srgbClr val="FFFDFA"/>
          </a:solidFill>
          <a:ln/>
        </p:spPr>
        <p:txBody>
          <a:bodyPr/>
          <a:lstStyle/>
          <a:p>
            <a:endParaRPr lang="en-US"/>
          </a:p>
        </p:txBody>
      </p:sp>
      <p:sp>
        <p:nvSpPr>
          <p:cNvPr id="23" name="Shape 18"/>
          <p:cNvSpPr/>
          <p:nvPr/>
        </p:nvSpPr>
        <p:spPr>
          <a:xfrm>
            <a:off x="7404735" y="5185648"/>
            <a:ext cx="6431875" cy="91440"/>
          </a:xfrm>
          <a:prstGeom prst="roundRect">
            <a:avLst>
              <a:gd name="adj" fmla="val 86605"/>
            </a:avLst>
          </a:prstGeom>
          <a:solidFill>
            <a:srgbClr val="B88E23"/>
          </a:solidFill>
          <a:ln/>
        </p:spPr>
        <p:txBody>
          <a:bodyPr/>
          <a:lstStyle/>
          <a:p>
            <a:endParaRPr lang="en-US"/>
          </a:p>
        </p:txBody>
      </p:sp>
      <p:sp>
        <p:nvSpPr>
          <p:cNvPr id="24" name="Shape 19"/>
          <p:cNvSpPr/>
          <p:nvPr/>
        </p:nvSpPr>
        <p:spPr>
          <a:xfrm>
            <a:off x="10337840" y="4925735"/>
            <a:ext cx="565547" cy="565547"/>
          </a:xfrm>
          <a:prstGeom prst="roundRect">
            <a:avLst>
              <a:gd name="adj" fmla="val 161684"/>
            </a:avLst>
          </a:prstGeom>
          <a:solidFill>
            <a:srgbClr val="B88E23"/>
          </a:solidFill>
          <a:ln/>
        </p:spPr>
        <p:txBody>
          <a:bodyPr/>
          <a:lstStyle/>
          <a:p>
            <a:endParaRPr lang="en-US"/>
          </a:p>
        </p:txBody>
      </p:sp>
      <p:pic>
        <p:nvPicPr>
          <p:cNvPr id="2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07504" y="5095280"/>
            <a:ext cx="226219" cy="226219"/>
          </a:xfrm>
          <a:prstGeom prst="rect">
            <a:avLst/>
          </a:prstGeom>
        </p:spPr>
      </p:pic>
      <p:sp>
        <p:nvSpPr>
          <p:cNvPr id="26" name="Text 20"/>
          <p:cNvSpPr/>
          <p:nvPr/>
        </p:nvSpPr>
        <p:spPr>
          <a:xfrm>
            <a:off x="7616071" y="5679877"/>
            <a:ext cx="3294936" cy="353378"/>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Democratic legitimacy</a:t>
            </a:r>
            <a:endParaRPr lang="en-US" sz="2200" dirty="0"/>
          </a:p>
        </p:txBody>
      </p:sp>
      <p:sp>
        <p:nvSpPr>
          <p:cNvPr id="27" name="Text 21"/>
          <p:cNvSpPr/>
          <p:nvPr/>
        </p:nvSpPr>
        <p:spPr>
          <a:xfrm>
            <a:off x="7616071" y="6140648"/>
            <a:ext cx="6009203" cy="1176814"/>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The elections of student and staff representatives must be organised freely and autonomously, be representative, and adhere to democratic principles to be legitimate. Representatives remain accountable to the people who elected them (their constituencies).</a:t>
            </a:r>
            <a:endParaRPr lang="en-US" sz="14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793790" y="1693783"/>
            <a:ext cx="7274600"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2. Why </a:t>
            </a:r>
            <a:r>
              <a:rPr lang="en-US" sz="3900" dirty="0">
                <a:solidFill>
                  <a:srgbClr val="B88E23"/>
                </a:solidFill>
                <a:latin typeface="Libre Baskerville" pitchFamily="34" charset="0"/>
                <a:ea typeface="Libre Baskerville" pitchFamily="34" charset="-122"/>
                <a:cs typeface="Libre Baskerville" pitchFamily="34" charset="-120"/>
              </a:rPr>
              <a:t>participation</a:t>
            </a:r>
            <a:r>
              <a:rPr lang="en-US" sz="3900" dirty="0">
                <a:solidFill>
                  <a:srgbClr val="5C4E3D"/>
                </a:solidFill>
                <a:latin typeface="Libre Baskerville" pitchFamily="34" charset="0"/>
                <a:ea typeface="Libre Baskerville" pitchFamily="34" charset="-122"/>
                <a:cs typeface="Libre Baskerville" pitchFamily="34" charset="-120"/>
              </a:rPr>
              <a:t> matters</a:t>
            </a:r>
            <a:endParaRPr lang="en-US" sz="3900" dirty="0"/>
          </a:p>
        </p:txBody>
      </p:sp>
      <p:sp>
        <p:nvSpPr>
          <p:cNvPr id="3" name="Text 1"/>
          <p:cNvSpPr/>
          <p:nvPr/>
        </p:nvSpPr>
        <p:spPr>
          <a:xfrm>
            <a:off x="793790" y="2710696"/>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Student and staff involvement is essential for the quality and long-term success of higher education:</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204" y="3288506"/>
            <a:ext cx="297656" cy="297656"/>
          </a:xfrm>
          <a:prstGeom prst="rect">
            <a:avLst/>
          </a:prstGeom>
        </p:spPr>
      </p:pic>
      <p:sp>
        <p:nvSpPr>
          <p:cNvPr id="5" name="Text 2"/>
          <p:cNvSpPr/>
          <p:nvPr/>
        </p:nvSpPr>
        <p:spPr>
          <a:xfrm>
            <a:off x="1438632" y="3251478"/>
            <a:ext cx="3666053"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Strengthens governance</a:t>
            </a:r>
            <a:endParaRPr lang="en-US" sz="2300" dirty="0"/>
          </a:p>
        </p:txBody>
      </p:sp>
      <p:sp>
        <p:nvSpPr>
          <p:cNvPr id="6" name="Text 3"/>
          <p:cNvSpPr/>
          <p:nvPr/>
        </p:nvSpPr>
        <p:spPr>
          <a:xfrm>
            <a:off x="1438632" y="3742611"/>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Participation enhances the overall effectiveness of higher education governance.</a:t>
            </a:r>
            <a:endParaRPr lang="en-US" sz="1550" dirty="0"/>
          </a:p>
        </p:txBody>
      </p:sp>
      <p:pic>
        <p:nvPicPr>
          <p:cNvPr id="7"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3558" y="3288506"/>
            <a:ext cx="297656" cy="297656"/>
          </a:xfrm>
          <a:prstGeom prst="rect">
            <a:avLst/>
          </a:prstGeom>
        </p:spPr>
      </p:pic>
      <p:sp>
        <p:nvSpPr>
          <p:cNvPr id="8" name="Text 4"/>
          <p:cNvSpPr/>
          <p:nvPr/>
        </p:nvSpPr>
        <p:spPr>
          <a:xfrm>
            <a:off x="8083987" y="3251478"/>
            <a:ext cx="530744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Fosters ownership and community</a:t>
            </a:r>
            <a:endParaRPr lang="en-US" sz="2300" dirty="0"/>
          </a:p>
        </p:txBody>
      </p:sp>
      <p:sp>
        <p:nvSpPr>
          <p:cNvPr id="9" name="Text 5"/>
          <p:cNvSpPr/>
          <p:nvPr/>
        </p:nvSpPr>
        <p:spPr>
          <a:xfrm>
            <a:off x="8083987" y="3742611"/>
            <a:ext cx="5752624"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strengthens the sense of ownership, community, and shared responsibility for developing high-quality, socially responsible higher education.</a:t>
            </a:r>
            <a:endParaRPr lang="en-US" sz="1550" dirty="0"/>
          </a:p>
        </p:txBody>
      </p:sp>
      <p:pic>
        <p:nvPicPr>
          <p:cNvPr id="10"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204" y="5129093"/>
            <a:ext cx="297656" cy="297656"/>
          </a:xfrm>
          <a:prstGeom prst="rect">
            <a:avLst/>
          </a:prstGeom>
        </p:spPr>
      </p:pic>
      <p:sp>
        <p:nvSpPr>
          <p:cNvPr id="11" name="Text 6"/>
          <p:cNvSpPr/>
          <p:nvPr/>
        </p:nvSpPr>
        <p:spPr>
          <a:xfrm>
            <a:off x="1438632" y="509206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Fulfills mission</a:t>
            </a:r>
            <a:endParaRPr lang="en-US" sz="2300" dirty="0"/>
          </a:p>
        </p:txBody>
      </p:sp>
      <p:sp>
        <p:nvSpPr>
          <p:cNvPr id="12" name="Text 7"/>
          <p:cNvSpPr/>
          <p:nvPr/>
        </p:nvSpPr>
        <p:spPr>
          <a:xfrm>
            <a:off x="1438632" y="5583198"/>
            <a:ext cx="5752505"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Participation and cooperation with stakeholders (including institutional leaders, staff, students, and external parties) are essential for fulfilling the main missions of higher education.</a:t>
            </a:r>
            <a:endParaRPr lang="en-US" sz="1550" dirty="0"/>
          </a:p>
        </p:txBody>
      </p:sp>
      <p:pic>
        <p:nvPicPr>
          <p:cNvPr id="13"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3558" y="5129093"/>
            <a:ext cx="297656" cy="297656"/>
          </a:xfrm>
          <a:prstGeom prst="rect">
            <a:avLst/>
          </a:prstGeom>
        </p:spPr>
      </p:pic>
      <p:sp>
        <p:nvSpPr>
          <p:cNvPr id="14" name="Text 8"/>
          <p:cNvSpPr/>
          <p:nvPr/>
        </p:nvSpPr>
        <p:spPr>
          <a:xfrm>
            <a:off x="8083987" y="509206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Quality assurance</a:t>
            </a:r>
            <a:endParaRPr lang="en-US" sz="2300" dirty="0"/>
          </a:p>
        </p:txBody>
      </p:sp>
      <p:sp>
        <p:nvSpPr>
          <p:cNvPr id="15" name="Text 9"/>
          <p:cNvSpPr/>
          <p:nvPr/>
        </p:nvSpPr>
        <p:spPr>
          <a:xfrm>
            <a:off x="8083987" y="5583198"/>
            <a:ext cx="5752624"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Participation should be taken into account when recognising higher education institutions as part of a national education system and must be included in quality assurance criteria.</a:t>
            </a:r>
            <a:endParaRPr lang="en-US" sz="15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805815"/>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3. Scope: where </a:t>
            </a:r>
            <a:r>
              <a:rPr lang="en-US" sz="3900" dirty="0">
                <a:solidFill>
                  <a:srgbClr val="B88E23"/>
                </a:solidFill>
                <a:latin typeface="Libre Baskerville" pitchFamily="34" charset="0"/>
                <a:ea typeface="Libre Baskerville" pitchFamily="34" charset="-122"/>
                <a:cs typeface="Libre Baskerville" pitchFamily="34" charset="-120"/>
              </a:rPr>
              <a:t>participation</a:t>
            </a:r>
            <a:r>
              <a:rPr lang="en-US" sz="3900" dirty="0">
                <a:solidFill>
                  <a:srgbClr val="5C4E3D"/>
                </a:solidFill>
                <a:latin typeface="Libre Baskerville" pitchFamily="34" charset="0"/>
                <a:ea typeface="Libre Baskerville" pitchFamily="34" charset="-122"/>
                <a:cs typeface="Libre Baskerville" pitchFamily="34" charset="-120"/>
              </a:rPr>
              <a:t> applies</a:t>
            </a:r>
            <a:endParaRPr lang="en-US" sz="3900" dirty="0"/>
          </a:p>
        </p:txBody>
      </p:sp>
      <p:sp>
        <p:nvSpPr>
          <p:cNvPr id="4" name="Text 1"/>
          <p:cNvSpPr/>
          <p:nvPr/>
        </p:nvSpPr>
        <p:spPr>
          <a:xfrm>
            <a:off x="6280190" y="2343626"/>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Participation should be applied universally across the European Higher Education Area (EHEA):</a:t>
            </a:r>
            <a:endParaRPr lang="en-US" sz="1550" dirty="0"/>
          </a:p>
        </p:txBody>
      </p:sp>
      <p:sp>
        <p:nvSpPr>
          <p:cNvPr id="5" name="Text 2"/>
          <p:cNvSpPr/>
          <p:nvPr/>
        </p:nvSpPr>
        <p:spPr>
          <a:xfrm>
            <a:off x="6280190" y="340030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Institutional type</a:t>
            </a:r>
            <a:endParaRPr lang="en-US" sz="2300" dirty="0"/>
          </a:p>
        </p:txBody>
      </p:sp>
      <p:sp>
        <p:nvSpPr>
          <p:cNvPr id="6" name="Text 3"/>
          <p:cNvSpPr/>
          <p:nvPr/>
        </p:nvSpPr>
        <p:spPr>
          <a:xfrm>
            <a:off x="6280190" y="3970734"/>
            <a:ext cx="3536156"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applies to all systems and institutions, regardless of whether they are public or private, for-profit or not-for-profit.</a:t>
            </a:r>
            <a:endParaRPr lang="en-US" sz="1550" dirty="0"/>
          </a:p>
        </p:txBody>
      </p:sp>
      <p:sp>
        <p:nvSpPr>
          <p:cNvPr id="7" name="Text 4"/>
          <p:cNvSpPr/>
          <p:nvPr/>
        </p:nvSpPr>
        <p:spPr>
          <a:xfrm>
            <a:off x="10308074" y="3400306"/>
            <a:ext cx="3205758"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Levels of governance</a:t>
            </a:r>
            <a:endParaRPr lang="en-US" sz="2300" dirty="0"/>
          </a:p>
        </p:txBody>
      </p:sp>
      <p:sp>
        <p:nvSpPr>
          <p:cNvPr id="8" name="Text 5"/>
          <p:cNvSpPr/>
          <p:nvPr/>
        </p:nvSpPr>
        <p:spPr>
          <a:xfrm>
            <a:off x="10308074" y="3970734"/>
            <a:ext cx="3536156"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Participation must occur at every level of governance:</a:t>
            </a:r>
            <a:endParaRPr lang="en-US" sz="1550" dirty="0"/>
          </a:p>
        </p:txBody>
      </p:sp>
      <p:sp>
        <p:nvSpPr>
          <p:cNvPr id="9" name="Text 6"/>
          <p:cNvSpPr/>
          <p:nvPr/>
        </p:nvSpPr>
        <p:spPr>
          <a:xfrm>
            <a:off x="10308074" y="4784408"/>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Transnational (across borders)</a:t>
            </a:r>
            <a:endParaRPr lang="en-US" sz="1550" dirty="0"/>
          </a:p>
        </p:txBody>
      </p:sp>
      <p:sp>
        <p:nvSpPr>
          <p:cNvPr id="10" name="Text 7"/>
          <p:cNvSpPr/>
          <p:nvPr/>
        </p:nvSpPr>
        <p:spPr>
          <a:xfrm>
            <a:off x="10308074" y="517136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European</a:t>
            </a:r>
            <a:endParaRPr lang="en-US" sz="1550" dirty="0"/>
          </a:p>
        </p:txBody>
      </p:sp>
      <p:sp>
        <p:nvSpPr>
          <p:cNvPr id="11" name="Text 8"/>
          <p:cNvSpPr/>
          <p:nvPr/>
        </p:nvSpPr>
        <p:spPr>
          <a:xfrm>
            <a:off x="10308074" y="555831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National</a:t>
            </a:r>
            <a:endParaRPr lang="en-US" sz="1550" dirty="0"/>
          </a:p>
        </p:txBody>
      </p:sp>
      <p:sp>
        <p:nvSpPr>
          <p:cNvPr id="12" name="Text 9"/>
          <p:cNvSpPr/>
          <p:nvPr/>
        </p:nvSpPr>
        <p:spPr>
          <a:xfrm>
            <a:off x="10308074" y="5945267"/>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Regional</a:t>
            </a:r>
            <a:endParaRPr lang="en-US" sz="1550" dirty="0"/>
          </a:p>
        </p:txBody>
      </p:sp>
      <p:sp>
        <p:nvSpPr>
          <p:cNvPr id="13" name="Text 10"/>
          <p:cNvSpPr/>
          <p:nvPr/>
        </p:nvSpPr>
        <p:spPr>
          <a:xfrm>
            <a:off x="10308074" y="6332220"/>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Institutional</a:t>
            </a:r>
            <a:endParaRPr lang="en-US" sz="1550" dirty="0"/>
          </a:p>
        </p:txBody>
      </p:sp>
      <p:sp>
        <p:nvSpPr>
          <p:cNvPr id="14" name="Text 11"/>
          <p:cNvSpPr/>
          <p:nvPr/>
        </p:nvSpPr>
        <p:spPr>
          <a:xfrm>
            <a:off x="10308074" y="6719173"/>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Within the institution, e.g. at faculty and department level.</a:t>
            </a:r>
            <a:endParaRPr lang="en-US" sz="15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793790" y="1859994"/>
            <a:ext cx="8845153"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4. Key rights and areas of </a:t>
            </a:r>
            <a:r>
              <a:rPr lang="en-US" sz="3900" dirty="0">
                <a:solidFill>
                  <a:srgbClr val="B88E23"/>
                </a:solidFill>
                <a:latin typeface="Libre Baskerville" pitchFamily="34" charset="0"/>
                <a:ea typeface="Libre Baskerville" pitchFamily="34" charset="-122"/>
                <a:cs typeface="Libre Baskerville" pitchFamily="34" charset="-120"/>
              </a:rPr>
              <a:t>influence</a:t>
            </a:r>
            <a:endParaRPr lang="en-US" sz="3900" dirty="0"/>
          </a:p>
        </p:txBody>
      </p:sp>
      <p:sp>
        <p:nvSpPr>
          <p:cNvPr id="3" name="Text 1"/>
          <p:cNvSpPr/>
          <p:nvPr/>
        </p:nvSpPr>
        <p:spPr>
          <a:xfrm>
            <a:off x="793790" y="2876907"/>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Participation grants specific rights that allow students and staff to influence decisions across the institution and system:</a:t>
            </a:r>
            <a:endParaRPr lang="en-US" sz="1550" dirty="0"/>
          </a:p>
        </p:txBody>
      </p:sp>
      <p:sp>
        <p:nvSpPr>
          <p:cNvPr id="4" name="Text 2"/>
          <p:cNvSpPr/>
          <p:nvPr/>
        </p:nvSpPr>
        <p:spPr>
          <a:xfrm>
            <a:off x="793790" y="3492103"/>
            <a:ext cx="4690110"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Key rights of students and staff</a:t>
            </a:r>
            <a:endParaRPr lang="en-US" sz="2300" dirty="0"/>
          </a:p>
        </p:txBody>
      </p:sp>
      <p:sp>
        <p:nvSpPr>
          <p:cNvPr id="5" name="Text 3"/>
          <p:cNvSpPr/>
          <p:nvPr/>
        </p:nvSpPr>
        <p:spPr>
          <a:xfrm>
            <a:off x="793790" y="4161830"/>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Students and staff have the right to:</a:t>
            </a:r>
            <a:endParaRPr lang="en-US" sz="1550" dirty="0"/>
          </a:p>
        </p:txBody>
      </p:sp>
      <p:sp>
        <p:nvSpPr>
          <p:cNvPr id="6" name="Shape 4"/>
          <p:cNvSpPr/>
          <p:nvPr/>
        </p:nvSpPr>
        <p:spPr>
          <a:xfrm>
            <a:off x="793790" y="4811732"/>
            <a:ext cx="99179" cy="99179"/>
          </a:xfrm>
          <a:prstGeom prst="roundRect">
            <a:avLst>
              <a:gd name="adj" fmla="val 460985"/>
            </a:avLst>
          </a:prstGeom>
          <a:solidFill>
            <a:srgbClr val="B88E23"/>
          </a:solidFill>
          <a:ln/>
        </p:spPr>
        <p:txBody>
          <a:bodyPr/>
          <a:lstStyle/>
          <a:p>
            <a:endParaRPr lang="en-US"/>
          </a:p>
        </p:txBody>
      </p:sp>
      <p:sp>
        <p:nvSpPr>
          <p:cNvPr id="7" name="Text 5"/>
          <p:cNvSpPr/>
          <p:nvPr/>
        </p:nvSpPr>
        <p:spPr>
          <a:xfrm>
            <a:off x="1091327" y="4702612"/>
            <a:ext cx="609981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Elect and be elected in open, free, and fair elections.</a:t>
            </a:r>
            <a:endParaRPr lang="en-US" sz="1550" dirty="0"/>
          </a:p>
        </p:txBody>
      </p:sp>
      <p:sp>
        <p:nvSpPr>
          <p:cNvPr id="8" name="Shape 6"/>
          <p:cNvSpPr/>
          <p:nvPr/>
        </p:nvSpPr>
        <p:spPr>
          <a:xfrm>
            <a:off x="7439144" y="4811732"/>
            <a:ext cx="99179" cy="99179"/>
          </a:xfrm>
          <a:prstGeom prst="roundRect">
            <a:avLst>
              <a:gd name="adj" fmla="val 460985"/>
            </a:avLst>
          </a:prstGeom>
          <a:solidFill>
            <a:srgbClr val="B88E23"/>
          </a:solidFill>
          <a:ln/>
        </p:spPr>
        <p:txBody>
          <a:bodyPr/>
          <a:lstStyle/>
          <a:p>
            <a:endParaRPr lang="en-US"/>
          </a:p>
        </p:txBody>
      </p:sp>
      <p:sp>
        <p:nvSpPr>
          <p:cNvPr id="9" name="Text 7"/>
          <p:cNvSpPr/>
          <p:nvPr/>
        </p:nvSpPr>
        <p:spPr>
          <a:xfrm>
            <a:off x="7736681" y="4702612"/>
            <a:ext cx="6099929"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Have their views represented and taken into account.</a:t>
            </a:r>
            <a:endParaRPr lang="en-US" sz="1550" dirty="0"/>
          </a:p>
        </p:txBody>
      </p:sp>
      <p:sp>
        <p:nvSpPr>
          <p:cNvPr id="10" name="Shape 8"/>
          <p:cNvSpPr/>
          <p:nvPr/>
        </p:nvSpPr>
        <p:spPr>
          <a:xfrm>
            <a:off x="793790" y="5526107"/>
            <a:ext cx="99179" cy="99179"/>
          </a:xfrm>
          <a:prstGeom prst="roundRect">
            <a:avLst>
              <a:gd name="adj" fmla="val 460985"/>
            </a:avLst>
          </a:prstGeom>
          <a:solidFill>
            <a:srgbClr val="B88E23"/>
          </a:solidFill>
          <a:ln/>
        </p:spPr>
        <p:txBody>
          <a:bodyPr/>
          <a:lstStyle/>
          <a:p>
            <a:endParaRPr lang="en-US"/>
          </a:p>
        </p:txBody>
      </p:sp>
      <p:sp>
        <p:nvSpPr>
          <p:cNvPr id="11" name="Text 9"/>
          <p:cNvSpPr/>
          <p:nvPr/>
        </p:nvSpPr>
        <p:spPr>
          <a:xfrm>
            <a:off x="1091327" y="5416987"/>
            <a:ext cx="6099810"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Initiate and participate in all debates in all governing bodies.</a:t>
            </a:r>
            <a:endParaRPr lang="en-US" sz="1550" dirty="0"/>
          </a:p>
        </p:txBody>
      </p:sp>
      <p:sp>
        <p:nvSpPr>
          <p:cNvPr id="12" name="Shape 10"/>
          <p:cNvSpPr/>
          <p:nvPr/>
        </p:nvSpPr>
        <p:spPr>
          <a:xfrm>
            <a:off x="7439144" y="5526107"/>
            <a:ext cx="99179" cy="99179"/>
          </a:xfrm>
          <a:prstGeom prst="roundRect">
            <a:avLst>
              <a:gd name="adj" fmla="val 460985"/>
            </a:avLst>
          </a:prstGeom>
          <a:solidFill>
            <a:srgbClr val="B88E23"/>
          </a:solidFill>
          <a:ln/>
        </p:spPr>
        <p:txBody>
          <a:bodyPr/>
          <a:lstStyle/>
          <a:p>
            <a:endParaRPr lang="en-US"/>
          </a:p>
        </p:txBody>
      </p:sp>
      <p:sp>
        <p:nvSpPr>
          <p:cNvPr id="13" name="Text 11"/>
          <p:cNvSpPr/>
          <p:nvPr/>
        </p:nvSpPr>
        <p:spPr>
          <a:xfrm>
            <a:off x="7736681" y="5416987"/>
            <a:ext cx="6099929"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Be duly consulted through their representative organisations on issues concerning the governance and development of the higher education institution and system.</a:t>
            </a:r>
            <a:endParaRPr lang="en-US" sz="15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1078587"/>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Areas of continuous </a:t>
            </a:r>
            <a:r>
              <a:rPr lang="en-US" sz="3900" dirty="0">
                <a:solidFill>
                  <a:srgbClr val="B88E23"/>
                </a:solidFill>
                <a:latin typeface="Libre Baskerville" pitchFamily="34" charset="0"/>
                <a:ea typeface="Libre Baskerville" pitchFamily="34" charset="-122"/>
                <a:cs typeface="Libre Baskerville" pitchFamily="34" charset="-120"/>
              </a:rPr>
              <a:t>influence</a:t>
            </a:r>
            <a:endParaRPr lang="en-US" sz="3900" dirty="0"/>
          </a:p>
        </p:txBody>
      </p:sp>
      <p:sp>
        <p:nvSpPr>
          <p:cNvPr id="4" name="Text 1"/>
          <p:cNvSpPr/>
          <p:nvPr/>
        </p:nvSpPr>
        <p:spPr>
          <a:xfrm>
            <a:off x="6280190" y="261639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principle of collegiality requires participation continuously at various stages, including setting agendas, drafting decisions, voting, veto, implementation, and monitoring.</a:t>
            </a:r>
            <a:endParaRPr lang="en-US" sz="1550" dirty="0"/>
          </a:p>
        </p:txBody>
      </p:sp>
      <p:sp>
        <p:nvSpPr>
          <p:cNvPr id="5" name="Text 2"/>
          <p:cNvSpPr/>
          <p:nvPr/>
        </p:nvSpPr>
        <p:spPr>
          <a:xfrm>
            <a:off x="6280190" y="379226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Elected representatives should be consulted on all issues put before governing bodies, which may include but are not limited to:</a:t>
            </a:r>
            <a:endParaRPr lang="en-US" sz="1550" dirty="0"/>
          </a:p>
        </p:txBody>
      </p:sp>
      <p:sp>
        <p:nvSpPr>
          <p:cNvPr id="6" name="Text 3"/>
          <p:cNvSpPr/>
          <p:nvPr/>
        </p:nvSpPr>
        <p:spPr>
          <a:xfrm>
            <a:off x="6280190" y="4650581"/>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The freedom to learn and equitable access to higher education.</a:t>
            </a:r>
            <a:endParaRPr lang="en-US" sz="1550" dirty="0"/>
          </a:p>
        </p:txBody>
      </p:sp>
      <p:sp>
        <p:nvSpPr>
          <p:cNvPr id="7" name="Text 4"/>
          <p:cNvSpPr/>
          <p:nvPr/>
        </p:nvSpPr>
        <p:spPr>
          <a:xfrm>
            <a:off x="6280190" y="5037534"/>
            <a:ext cx="755642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Organisation and content of education, curriculum design, and quality assurance.</a:t>
            </a:r>
            <a:endParaRPr lang="en-US" sz="1550" dirty="0"/>
          </a:p>
        </p:txBody>
      </p:sp>
      <p:sp>
        <p:nvSpPr>
          <p:cNvPr id="8" name="Text 5"/>
          <p:cNvSpPr/>
          <p:nvPr/>
        </p:nvSpPr>
        <p:spPr>
          <a:xfrm>
            <a:off x="6280190" y="5742027"/>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Strategic objectives and governance designs, including financial matters.</a:t>
            </a:r>
            <a:endParaRPr lang="en-US" sz="1550" dirty="0"/>
          </a:p>
        </p:txBody>
      </p:sp>
      <p:sp>
        <p:nvSpPr>
          <p:cNvPr id="9" name="Text 6"/>
          <p:cNvSpPr/>
          <p:nvPr/>
        </p:nvSpPr>
        <p:spPr>
          <a:xfrm>
            <a:off x="6280190" y="6128980"/>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Academic staff recruitment, retention, and secure employment conditions.</a:t>
            </a:r>
            <a:endParaRPr lang="en-US" sz="1550" dirty="0"/>
          </a:p>
        </p:txBody>
      </p:sp>
      <p:sp>
        <p:nvSpPr>
          <p:cNvPr id="10" name="Text 7"/>
          <p:cNvSpPr/>
          <p:nvPr/>
        </p:nvSpPr>
        <p:spPr>
          <a:xfrm>
            <a:off x="6280190" y="6515933"/>
            <a:ext cx="755642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Freedom from threats, retaliation, dismissal, or other sanctions related to their professional views, teaching, or research content.</a:t>
            </a:r>
            <a:endParaRPr lang="en-US" sz="15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793790" y="2234089"/>
            <a:ext cx="11799213"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5. Requirements for successful participation </a:t>
            </a:r>
            <a:r>
              <a:rPr lang="en-US" sz="3900" dirty="0">
                <a:solidFill>
                  <a:srgbClr val="B88E23"/>
                </a:solidFill>
                <a:latin typeface="Libre Baskerville" pitchFamily="34" charset="0"/>
                <a:ea typeface="Libre Baskerville" pitchFamily="34" charset="-122"/>
                <a:cs typeface="Libre Baskerville" pitchFamily="34" charset="-120"/>
              </a:rPr>
              <a:t>(1)</a:t>
            </a:r>
            <a:endParaRPr lang="en-US" sz="3900" dirty="0"/>
          </a:p>
        </p:txBody>
      </p:sp>
      <p:sp>
        <p:nvSpPr>
          <p:cNvPr id="3" name="Text 1"/>
          <p:cNvSpPr/>
          <p:nvPr/>
        </p:nvSpPr>
        <p:spPr>
          <a:xfrm>
            <a:off x="793790" y="325100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For participation to be meaningful, institutions and public authorities must create a supportive environment:</a:t>
            </a:r>
            <a:endParaRPr lang="en-US" sz="1550" dirty="0"/>
          </a:p>
        </p:txBody>
      </p:sp>
      <p:sp>
        <p:nvSpPr>
          <p:cNvPr id="4" name="Shape 2"/>
          <p:cNvSpPr/>
          <p:nvPr/>
        </p:nvSpPr>
        <p:spPr>
          <a:xfrm>
            <a:off x="793790" y="3791783"/>
            <a:ext cx="6422231" cy="2203728"/>
          </a:xfrm>
          <a:prstGeom prst="roundRect">
            <a:avLst>
              <a:gd name="adj" fmla="val 4979"/>
            </a:avLst>
          </a:prstGeom>
          <a:solidFill>
            <a:srgbClr val="FFFDFA"/>
          </a:solidFill>
          <a:ln w="22860">
            <a:solidFill>
              <a:srgbClr val="DDD3BA"/>
            </a:solidFill>
            <a:prstDash val="solid"/>
          </a:ln>
        </p:spPr>
        <p:txBody>
          <a:bodyPr/>
          <a:lstStyle/>
          <a:p>
            <a:endParaRPr lang="en-US"/>
          </a:p>
        </p:txBody>
      </p:sp>
      <p:sp>
        <p:nvSpPr>
          <p:cNvPr id="5" name="Shape 3"/>
          <p:cNvSpPr/>
          <p:nvPr/>
        </p:nvSpPr>
        <p:spPr>
          <a:xfrm>
            <a:off x="770930" y="3791783"/>
            <a:ext cx="91440" cy="2203728"/>
          </a:xfrm>
          <a:prstGeom prst="roundRect">
            <a:avLst>
              <a:gd name="adj" fmla="val 91163"/>
            </a:avLst>
          </a:prstGeom>
          <a:solidFill>
            <a:srgbClr val="B88E23"/>
          </a:solidFill>
          <a:ln/>
        </p:spPr>
        <p:txBody>
          <a:bodyPr/>
          <a:lstStyle/>
          <a:p>
            <a:endParaRPr lang="en-US"/>
          </a:p>
        </p:txBody>
      </p:sp>
      <p:sp>
        <p:nvSpPr>
          <p:cNvPr id="6" name="Text 4"/>
          <p:cNvSpPr/>
          <p:nvPr/>
        </p:nvSpPr>
        <p:spPr>
          <a:xfrm>
            <a:off x="1083588" y="4013002"/>
            <a:ext cx="3208377"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System commitment</a:t>
            </a:r>
            <a:endParaRPr lang="en-US" sz="2300" dirty="0"/>
          </a:p>
        </p:txBody>
      </p:sp>
      <p:sp>
        <p:nvSpPr>
          <p:cNvPr id="7" name="Text 5"/>
          <p:cNvSpPr/>
          <p:nvPr/>
        </p:nvSpPr>
        <p:spPr>
          <a:xfrm>
            <a:off x="1083588" y="4504134"/>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Public authorities must commit to democratic governance principles, adopt required legal provisions, and respect autonomy and participation.</a:t>
            </a:r>
            <a:endParaRPr lang="en-US" sz="1550" dirty="0"/>
          </a:p>
        </p:txBody>
      </p:sp>
      <p:sp>
        <p:nvSpPr>
          <p:cNvPr id="8" name="Shape 6"/>
          <p:cNvSpPr/>
          <p:nvPr/>
        </p:nvSpPr>
        <p:spPr>
          <a:xfrm>
            <a:off x="7414379" y="3791783"/>
            <a:ext cx="6422231" cy="2203728"/>
          </a:xfrm>
          <a:prstGeom prst="roundRect">
            <a:avLst>
              <a:gd name="adj" fmla="val 4979"/>
            </a:avLst>
          </a:prstGeom>
          <a:solidFill>
            <a:srgbClr val="FFFDFA"/>
          </a:solidFill>
          <a:ln w="22860">
            <a:solidFill>
              <a:srgbClr val="DDD3BA"/>
            </a:solidFill>
            <a:prstDash val="solid"/>
          </a:ln>
        </p:spPr>
        <p:txBody>
          <a:bodyPr/>
          <a:lstStyle/>
          <a:p>
            <a:endParaRPr lang="en-US"/>
          </a:p>
        </p:txBody>
      </p:sp>
      <p:sp>
        <p:nvSpPr>
          <p:cNvPr id="9" name="Shape 7"/>
          <p:cNvSpPr/>
          <p:nvPr/>
        </p:nvSpPr>
        <p:spPr>
          <a:xfrm>
            <a:off x="7391519" y="3791783"/>
            <a:ext cx="91440" cy="2203728"/>
          </a:xfrm>
          <a:prstGeom prst="roundRect">
            <a:avLst>
              <a:gd name="adj" fmla="val 91163"/>
            </a:avLst>
          </a:prstGeom>
          <a:solidFill>
            <a:srgbClr val="B88E23"/>
          </a:solidFill>
          <a:ln/>
        </p:spPr>
        <p:txBody>
          <a:bodyPr/>
          <a:lstStyle/>
          <a:p>
            <a:endParaRPr lang="en-US"/>
          </a:p>
        </p:txBody>
      </p:sp>
      <p:sp>
        <p:nvSpPr>
          <p:cNvPr id="10" name="Text 8"/>
          <p:cNvSpPr/>
          <p:nvPr/>
        </p:nvSpPr>
        <p:spPr>
          <a:xfrm>
            <a:off x="7704177" y="4013002"/>
            <a:ext cx="4164092"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Support for representatives</a:t>
            </a:r>
            <a:endParaRPr lang="en-US" sz="2300" dirty="0"/>
          </a:p>
        </p:txBody>
      </p:sp>
      <p:sp>
        <p:nvSpPr>
          <p:cNvPr id="11" name="Text 9"/>
          <p:cNvSpPr/>
          <p:nvPr/>
        </p:nvSpPr>
        <p:spPr>
          <a:xfrm>
            <a:off x="7704177" y="4504134"/>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Higher education institutions and systems should provide financial and other resources to ensure the sustainable representation and independence of student and staff organisations and their representatives.</a:t>
            </a:r>
            <a:endParaRPr lang="en-US" sz="15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sp>
        <p:nvSpPr>
          <p:cNvPr id="2" name="Text 0"/>
          <p:cNvSpPr/>
          <p:nvPr/>
        </p:nvSpPr>
        <p:spPr>
          <a:xfrm>
            <a:off x="793790" y="1869400"/>
            <a:ext cx="11883509"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5. Requirements for successful participation </a:t>
            </a:r>
            <a:r>
              <a:rPr lang="en-US" sz="3900" dirty="0">
                <a:solidFill>
                  <a:srgbClr val="B88E23"/>
                </a:solidFill>
                <a:latin typeface="Libre Baskerville" pitchFamily="34" charset="0"/>
                <a:ea typeface="Libre Baskerville" pitchFamily="34" charset="-122"/>
                <a:cs typeface="Libre Baskerville" pitchFamily="34" charset="-120"/>
              </a:rPr>
              <a:t>(2)</a:t>
            </a:r>
            <a:endParaRPr lang="en-US" sz="3900" dirty="0"/>
          </a:p>
        </p:txBody>
      </p:sp>
      <p:sp>
        <p:nvSpPr>
          <p:cNvPr id="3" name="Shape 1"/>
          <p:cNvSpPr/>
          <p:nvPr/>
        </p:nvSpPr>
        <p:spPr>
          <a:xfrm>
            <a:off x="793790" y="2886313"/>
            <a:ext cx="4215289" cy="3473887"/>
          </a:xfrm>
          <a:prstGeom prst="roundRect">
            <a:avLst>
              <a:gd name="adj" fmla="val 3159"/>
            </a:avLst>
          </a:prstGeom>
          <a:solidFill>
            <a:srgbClr val="FFFDFA"/>
          </a:solidFill>
          <a:ln w="22860">
            <a:solidFill>
              <a:srgbClr val="DDD3BA"/>
            </a:solidFill>
            <a:prstDash val="solid"/>
          </a:ln>
        </p:spPr>
        <p:txBody>
          <a:bodyPr/>
          <a:lstStyle/>
          <a:p>
            <a:endParaRPr lang="en-US"/>
          </a:p>
        </p:txBody>
      </p:sp>
      <p:sp>
        <p:nvSpPr>
          <p:cNvPr id="4" name="Shape 2"/>
          <p:cNvSpPr/>
          <p:nvPr/>
        </p:nvSpPr>
        <p:spPr>
          <a:xfrm>
            <a:off x="770930" y="2886313"/>
            <a:ext cx="91440" cy="3473887"/>
          </a:xfrm>
          <a:prstGeom prst="roundRect">
            <a:avLst>
              <a:gd name="adj" fmla="val 91163"/>
            </a:avLst>
          </a:prstGeom>
          <a:solidFill>
            <a:srgbClr val="B88E23"/>
          </a:solidFill>
          <a:ln/>
        </p:spPr>
        <p:txBody>
          <a:bodyPr/>
          <a:lstStyle/>
          <a:p>
            <a:endParaRPr lang="en-US"/>
          </a:p>
        </p:txBody>
      </p:sp>
      <p:sp>
        <p:nvSpPr>
          <p:cNvPr id="5" name="Text 3"/>
          <p:cNvSpPr/>
          <p:nvPr/>
        </p:nvSpPr>
        <p:spPr>
          <a:xfrm>
            <a:off x="1083588" y="3107531"/>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Stable conditions</a:t>
            </a:r>
            <a:endParaRPr lang="en-US" sz="2300" dirty="0"/>
          </a:p>
        </p:txBody>
      </p:sp>
      <p:sp>
        <p:nvSpPr>
          <p:cNvPr id="6" name="Text 4"/>
          <p:cNvSpPr/>
          <p:nvPr/>
        </p:nvSpPr>
        <p:spPr>
          <a:xfrm>
            <a:off x="1083588" y="3598664"/>
            <a:ext cx="3704273" cy="254031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Higher education can only thrive when public authorities and higher education institutions provide students and staff with stable learning and working conditions. This includes academic staff at all stages of their career and in all contractual modalities (full time, part time, fixed term, and "on demand").</a:t>
            </a:r>
            <a:endParaRPr lang="en-US" sz="1550" dirty="0"/>
          </a:p>
        </p:txBody>
      </p:sp>
      <p:sp>
        <p:nvSpPr>
          <p:cNvPr id="7" name="Shape 5"/>
          <p:cNvSpPr/>
          <p:nvPr/>
        </p:nvSpPr>
        <p:spPr>
          <a:xfrm>
            <a:off x="5207437" y="2886313"/>
            <a:ext cx="4215408" cy="3473887"/>
          </a:xfrm>
          <a:prstGeom prst="roundRect">
            <a:avLst>
              <a:gd name="adj" fmla="val 3159"/>
            </a:avLst>
          </a:prstGeom>
          <a:solidFill>
            <a:srgbClr val="FFFDFA"/>
          </a:solidFill>
          <a:ln w="22860">
            <a:solidFill>
              <a:srgbClr val="DDD3BA"/>
            </a:solidFill>
            <a:prstDash val="solid"/>
          </a:ln>
        </p:spPr>
        <p:txBody>
          <a:bodyPr/>
          <a:lstStyle/>
          <a:p>
            <a:endParaRPr lang="en-US"/>
          </a:p>
        </p:txBody>
      </p:sp>
      <p:sp>
        <p:nvSpPr>
          <p:cNvPr id="8" name="Shape 6"/>
          <p:cNvSpPr/>
          <p:nvPr/>
        </p:nvSpPr>
        <p:spPr>
          <a:xfrm>
            <a:off x="5184577" y="2886313"/>
            <a:ext cx="91440" cy="3473887"/>
          </a:xfrm>
          <a:prstGeom prst="roundRect">
            <a:avLst>
              <a:gd name="adj" fmla="val 91163"/>
            </a:avLst>
          </a:prstGeom>
          <a:solidFill>
            <a:srgbClr val="B88E23"/>
          </a:solidFill>
          <a:ln/>
        </p:spPr>
        <p:txBody>
          <a:bodyPr/>
          <a:lstStyle/>
          <a:p>
            <a:endParaRPr lang="en-US"/>
          </a:p>
        </p:txBody>
      </p:sp>
      <p:sp>
        <p:nvSpPr>
          <p:cNvPr id="9" name="Text 7"/>
          <p:cNvSpPr/>
          <p:nvPr/>
        </p:nvSpPr>
        <p:spPr>
          <a:xfrm>
            <a:off x="5497235" y="3107531"/>
            <a:ext cx="3704392" cy="744141"/>
          </a:xfrm>
          <a:prstGeom prst="rect">
            <a:avLst/>
          </a:prstGeom>
          <a:noFill/>
          <a:ln/>
        </p:spPr>
        <p:txBody>
          <a:bodyPr wrap="squar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Inclusion of diverse groups</a:t>
            </a:r>
            <a:endParaRPr lang="en-US" sz="2300" dirty="0"/>
          </a:p>
        </p:txBody>
      </p:sp>
      <p:sp>
        <p:nvSpPr>
          <p:cNvPr id="10" name="Text 8"/>
          <p:cNvSpPr/>
          <p:nvPr/>
        </p:nvSpPr>
        <p:spPr>
          <a:xfrm>
            <a:off x="5497235" y="3970734"/>
            <a:ext cx="3704392" cy="190523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Measures to encourage engagement must take into account the diverse socio-economic conditions of members, focusing particularly on early career academics and students coming from disadvantaged backgrounds.</a:t>
            </a:r>
            <a:endParaRPr lang="en-US" sz="1550" dirty="0"/>
          </a:p>
        </p:txBody>
      </p:sp>
      <p:sp>
        <p:nvSpPr>
          <p:cNvPr id="11" name="Shape 9"/>
          <p:cNvSpPr/>
          <p:nvPr/>
        </p:nvSpPr>
        <p:spPr>
          <a:xfrm>
            <a:off x="9621203" y="2886313"/>
            <a:ext cx="4215289" cy="3473887"/>
          </a:xfrm>
          <a:prstGeom prst="roundRect">
            <a:avLst>
              <a:gd name="adj" fmla="val 3159"/>
            </a:avLst>
          </a:prstGeom>
          <a:solidFill>
            <a:srgbClr val="FFFDFA"/>
          </a:solidFill>
          <a:ln w="22860">
            <a:solidFill>
              <a:srgbClr val="DDD3BA"/>
            </a:solidFill>
            <a:prstDash val="solid"/>
          </a:ln>
        </p:spPr>
        <p:txBody>
          <a:bodyPr/>
          <a:lstStyle/>
          <a:p>
            <a:endParaRPr lang="en-US"/>
          </a:p>
        </p:txBody>
      </p:sp>
      <p:sp>
        <p:nvSpPr>
          <p:cNvPr id="12" name="Shape 10"/>
          <p:cNvSpPr/>
          <p:nvPr/>
        </p:nvSpPr>
        <p:spPr>
          <a:xfrm>
            <a:off x="9598343" y="2886313"/>
            <a:ext cx="91440" cy="3473887"/>
          </a:xfrm>
          <a:prstGeom prst="roundRect">
            <a:avLst>
              <a:gd name="adj" fmla="val 91163"/>
            </a:avLst>
          </a:prstGeom>
          <a:solidFill>
            <a:srgbClr val="B88E23"/>
          </a:solidFill>
          <a:ln/>
        </p:spPr>
        <p:txBody>
          <a:bodyPr/>
          <a:lstStyle/>
          <a:p>
            <a:endParaRPr lang="en-US"/>
          </a:p>
        </p:txBody>
      </p:sp>
      <p:sp>
        <p:nvSpPr>
          <p:cNvPr id="13" name="Text 11"/>
          <p:cNvSpPr/>
          <p:nvPr/>
        </p:nvSpPr>
        <p:spPr>
          <a:xfrm>
            <a:off x="9911001" y="3107531"/>
            <a:ext cx="3704273" cy="744141"/>
          </a:xfrm>
          <a:prstGeom prst="rect">
            <a:avLst/>
          </a:prstGeom>
          <a:noFill/>
          <a:ln/>
        </p:spPr>
        <p:txBody>
          <a:bodyPr wrap="squar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Encouraging engagement</a:t>
            </a:r>
            <a:endParaRPr lang="en-US" sz="2300" dirty="0"/>
          </a:p>
        </p:txBody>
      </p:sp>
      <p:sp>
        <p:nvSpPr>
          <p:cNvPr id="14" name="Text 12"/>
          <p:cNvSpPr/>
          <p:nvPr/>
        </p:nvSpPr>
        <p:spPr>
          <a:xfrm>
            <a:off x="9911001" y="3970734"/>
            <a:ext cx="3704273" cy="190523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Institutions and student/staff organisations should actively seek to stimulate participation in elections and encourage engagement in the life of the institution to enhance its democratic legitimacy.</a:t>
            </a:r>
            <a:endParaRPr lang="en-US" sz="15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3680" y="0"/>
            <a:ext cx="8046720" cy="8229600"/>
          </a:xfrm>
          <a:prstGeom prst="rect">
            <a:avLst/>
          </a:prstGeom>
        </p:spPr>
      </p:pic>
      <p:sp>
        <p:nvSpPr>
          <p:cNvPr id="3" name="Shape 0"/>
          <p:cNvSpPr/>
          <p:nvPr/>
        </p:nvSpPr>
        <p:spPr>
          <a:xfrm>
            <a:off x="793790" y="619958"/>
            <a:ext cx="977027" cy="300990"/>
          </a:xfrm>
          <a:prstGeom prst="roundRect">
            <a:avLst>
              <a:gd name="adj" fmla="val 18833"/>
            </a:avLst>
          </a:prstGeom>
          <a:solidFill>
            <a:srgbClr val="F7EDD4"/>
          </a:solidFill>
          <a:ln/>
        </p:spPr>
        <p:txBody>
          <a:bodyPr/>
          <a:lstStyle/>
          <a:p>
            <a:endParaRPr lang="en-US"/>
          </a:p>
        </p:txBody>
      </p:sp>
      <p:sp>
        <p:nvSpPr>
          <p:cNvPr id="4" name="Text 1"/>
          <p:cNvSpPr/>
          <p:nvPr/>
        </p:nvSpPr>
        <p:spPr>
          <a:xfrm>
            <a:off x="894993" y="670560"/>
            <a:ext cx="774621" cy="199787"/>
          </a:xfrm>
          <a:prstGeom prst="rect">
            <a:avLst/>
          </a:prstGeom>
          <a:noFill/>
          <a:ln/>
        </p:spPr>
        <p:txBody>
          <a:bodyPr wrap="none" lIns="0" tIns="0" rIns="0" bIns="0" rtlCol="0" anchor="t"/>
          <a:lstStyle/>
          <a:p>
            <a:pPr marL="0" indent="0" algn="l">
              <a:lnSpc>
                <a:spcPts val="1550"/>
              </a:lnSpc>
              <a:buNone/>
            </a:pPr>
            <a:r>
              <a:rPr lang="en-US" sz="1050" dirty="0">
                <a:solidFill>
                  <a:srgbClr val="454240"/>
                </a:solidFill>
                <a:latin typeface="DM Sans" pitchFamily="34" charset="0"/>
                <a:ea typeface="DM Sans" pitchFamily="34" charset="-122"/>
                <a:cs typeface="DM Sans" pitchFamily="34" charset="-120"/>
              </a:rPr>
              <a:t>SECTION VIII</a:t>
            </a:r>
            <a:endParaRPr lang="en-US" sz="1050" dirty="0"/>
          </a:p>
        </p:txBody>
      </p:sp>
      <p:sp>
        <p:nvSpPr>
          <p:cNvPr id="5" name="Text 2"/>
          <p:cNvSpPr/>
          <p:nvPr/>
        </p:nvSpPr>
        <p:spPr>
          <a:xfrm>
            <a:off x="793790" y="978218"/>
            <a:ext cx="4996101" cy="1054179"/>
          </a:xfrm>
          <a:prstGeom prst="rect">
            <a:avLst/>
          </a:prstGeom>
          <a:noFill/>
          <a:ln/>
        </p:spPr>
        <p:txBody>
          <a:bodyPr wrap="square" lIns="0" tIns="0" rIns="0" bIns="0" rtlCol="0" anchor="t"/>
          <a:lstStyle/>
          <a:p>
            <a:pPr marL="0" indent="0" algn="l">
              <a:lnSpc>
                <a:spcPts val="4150"/>
              </a:lnSpc>
              <a:buNone/>
            </a:pPr>
            <a:r>
              <a:rPr lang="en-US" sz="3300" dirty="0">
                <a:solidFill>
                  <a:srgbClr val="B88E23"/>
                </a:solidFill>
                <a:latin typeface="Libre Baskerville" pitchFamily="34" charset="0"/>
                <a:ea typeface="Libre Baskerville" pitchFamily="34" charset="-122"/>
                <a:cs typeface="Libre Baskerville" pitchFamily="34" charset="-120"/>
              </a:rPr>
              <a:t>Public responsibility</a:t>
            </a:r>
            <a:r>
              <a:rPr lang="en-US" sz="3300" dirty="0">
                <a:solidFill>
                  <a:srgbClr val="5C4E3D"/>
                </a:solidFill>
                <a:latin typeface="Libre Baskerville" pitchFamily="34" charset="0"/>
                <a:ea typeface="Libre Baskerville" pitchFamily="34" charset="-122"/>
                <a:cs typeface="Libre Baskerville" pitchFamily="34" charset="-120"/>
              </a:rPr>
              <a:t> for higher education</a:t>
            </a:r>
            <a:endParaRPr lang="en-US" sz="3300" dirty="0"/>
          </a:p>
        </p:txBody>
      </p:sp>
      <p:sp>
        <p:nvSpPr>
          <p:cNvPr id="6" name="Shape 3"/>
          <p:cNvSpPr/>
          <p:nvPr/>
        </p:nvSpPr>
        <p:spPr>
          <a:xfrm>
            <a:off x="770930" y="2247424"/>
            <a:ext cx="5041821" cy="45720"/>
          </a:xfrm>
          <a:prstGeom prst="rect">
            <a:avLst/>
          </a:prstGeom>
          <a:solidFill>
            <a:srgbClr val="B88E23"/>
          </a:solidFill>
          <a:ln/>
        </p:spPr>
        <p:txBody>
          <a:bodyPr/>
          <a:lstStyle/>
          <a:p>
            <a:endParaRPr lang="en-US"/>
          </a:p>
        </p:txBody>
      </p:sp>
      <p:sp>
        <p:nvSpPr>
          <p:cNvPr id="7" name="Text 4"/>
          <p:cNvSpPr/>
          <p:nvPr/>
        </p:nvSpPr>
        <p:spPr>
          <a:xfrm>
            <a:off x="793790" y="2461736"/>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Core definition</a:t>
            </a:r>
            <a:endParaRPr lang="en-US" sz="1650" dirty="0"/>
          </a:p>
        </p:txBody>
      </p:sp>
      <p:sp>
        <p:nvSpPr>
          <p:cNvPr id="8" name="Text 5"/>
          <p:cNvSpPr/>
          <p:nvPr/>
        </p:nvSpPr>
        <p:spPr>
          <a:xfrm>
            <a:off x="793790" y="2811185"/>
            <a:ext cx="4996101" cy="749022"/>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Public responsibility denotes the set of duties public authorities must fulfil regarding the education sector and society as a whole.</a:t>
            </a:r>
            <a:endParaRPr lang="en-US" sz="1300" dirty="0"/>
          </a:p>
        </p:txBody>
      </p:sp>
      <p:sp>
        <p:nvSpPr>
          <p:cNvPr id="9" name="Shape 6"/>
          <p:cNvSpPr/>
          <p:nvPr/>
        </p:nvSpPr>
        <p:spPr>
          <a:xfrm>
            <a:off x="770930" y="3846909"/>
            <a:ext cx="5041821" cy="45720"/>
          </a:xfrm>
          <a:prstGeom prst="rect">
            <a:avLst/>
          </a:prstGeom>
          <a:solidFill>
            <a:srgbClr val="B88E23"/>
          </a:solidFill>
          <a:ln/>
        </p:spPr>
        <p:txBody>
          <a:bodyPr/>
          <a:lstStyle/>
          <a:p>
            <a:endParaRPr lang="en-US"/>
          </a:p>
        </p:txBody>
      </p:sp>
      <p:sp>
        <p:nvSpPr>
          <p:cNvPr id="10" name="Text 7"/>
          <p:cNvSpPr/>
          <p:nvPr/>
        </p:nvSpPr>
        <p:spPr>
          <a:xfrm>
            <a:off x="793790" y="4061222"/>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Purpose</a:t>
            </a:r>
            <a:endParaRPr lang="en-US" sz="1650" dirty="0"/>
          </a:p>
        </p:txBody>
      </p:sp>
      <p:sp>
        <p:nvSpPr>
          <p:cNvPr id="11" name="Text 8"/>
          <p:cNvSpPr/>
          <p:nvPr/>
        </p:nvSpPr>
        <p:spPr>
          <a:xfrm>
            <a:off x="793790" y="4410670"/>
            <a:ext cx="4996101" cy="499348"/>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It includes the core responsibility for the proper functioning of the higher education system.</a:t>
            </a:r>
            <a:endParaRPr lang="en-US" sz="1300" dirty="0"/>
          </a:p>
        </p:txBody>
      </p:sp>
      <p:sp>
        <p:nvSpPr>
          <p:cNvPr id="12" name="Shape 9"/>
          <p:cNvSpPr/>
          <p:nvPr/>
        </p:nvSpPr>
        <p:spPr>
          <a:xfrm>
            <a:off x="770930" y="5196721"/>
            <a:ext cx="5041821" cy="45720"/>
          </a:xfrm>
          <a:prstGeom prst="rect">
            <a:avLst/>
          </a:prstGeom>
          <a:solidFill>
            <a:srgbClr val="B88E23"/>
          </a:solidFill>
          <a:ln/>
        </p:spPr>
        <p:txBody>
          <a:bodyPr/>
          <a:lstStyle/>
          <a:p>
            <a:endParaRPr lang="en-US"/>
          </a:p>
        </p:txBody>
      </p:sp>
      <p:sp>
        <p:nvSpPr>
          <p:cNvPr id="13" name="Text 10"/>
          <p:cNvSpPr/>
          <p:nvPr/>
        </p:nvSpPr>
        <p:spPr>
          <a:xfrm>
            <a:off x="793790" y="5411033"/>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Beneficiaries</a:t>
            </a:r>
            <a:endParaRPr lang="en-US" sz="1650" dirty="0"/>
          </a:p>
        </p:txBody>
      </p:sp>
      <p:sp>
        <p:nvSpPr>
          <p:cNvPr id="14" name="Text 11"/>
          <p:cNvSpPr/>
          <p:nvPr/>
        </p:nvSpPr>
        <p:spPr>
          <a:xfrm>
            <a:off x="793790" y="5760482"/>
            <a:ext cx="4996101" cy="499348"/>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This function benefits broader society, individual development, and the members of the higher education community.</a:t>
            </a:r>
            <a:endParaRPr lang="en-US" sz="1300" dirty="0"/>
          </a:p>
        </p:txBody>
      </p:sp>
      <p:sp>
        <p:nvSpPr>
          <p:cNvPr id="15" name="Shape 12"/>
          <p:cNvSpPr/>
          <p:nvPr/>
        </p:nvSpPr>
        <p:spPr>
          <a:xfrm>
            <a:off x="770930" y="6546533"/>
            <a:ext cx="5041821" cy="45720"/>
          </a:xfrm>
          <a:prstGeom prst="rect">
            <a:avLst/>
          </a:prstGeom>
          <a:solidFill>
            <a:srgbClr val="B88E23"/>
          </a:solidFill>
          <a:ln/>
        </p:spPr>
        <p:txBody>
          <a:bodyPr/>
          <a:lstStyle/>
          <a:p>
            <a:endParaRPr lang="en-US"/>
          </a:p>
        </p:txBody>
      </p:sp>
      <p:sp>
        <p:nvSpPr>
          <p:cNvPr id="16" name="Text 13"/>
          <p:cNvSpPr/>
          <p:nvPr/>
        </p:nvSpPr>
        <p:spPr>
          <a:xfrm>
            <a:off x="793790" y="6760845"/>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Scope</a:t>
            </a:r>
            <a:endParaRPr lang="en-US" sz="1650" dirty="0"/>
          </a:p>
        </p:txBody>
      </p:sp>
      <p:sp>
        <p:nvSpPr>
          <p:cNvPr id="17" name="Text 14"/>
          <p:cNvSpPr/>
          <p:nvPr/>
        </p:nvSpPr>
        <p:spPr>
          <a:xfrm>
            <a:off x="793790" y="7110293"/>
            <a:ext cx="4996101" cy="499348"/>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Includes political, public policy, regulatory, and legal obligations, specifically regarding funding.</a:t>
            </a:r>
            <a:endParaRPr lang="en-US" sz="13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sp>
        <p:nvSpPr>
          <p:cNvPr id="2" name="Text 0"/>
          <p:cNvSpPr/>
          <p:nvPr/>
        </p:nvSpPr>
        <p:spPr>
          <a:xfrm>
            <a:off x="793790" y="1810226"/>
            <a:ext cx="7349966"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Scope and system </a:t>
            </a:r>
            <a:r>
              <a:rPr lang="en-US" sz="3900" dirty="0">
                <a:solidFill>
                  <a:srgbClr val="B88E23"/>
                </a:solidFill>
                <a:latin typeface="Libre Baskerville" pitchFamily="34" charset="0"/>
                <a:ea typeface="Libre Baskerville" pitchFamily="34" charset="-122"/>
                <a:cs typeface="Libre Baskerville" pitchFamily="34" charset="-120"/>
              </a:rPr>
              <a:t>safeguards</a:t>
            </a:r>
            <a:endParaRPr lang="en-US" sz="3900" dirty="0"/>
          </a:p>
        </p:txBody>
      </p:sp>
      <p:sp>
        <p:nvSpPr>
          <p:cNvPr id="3" name="Shape 1"/>
          <p:cNvSpPr/>
          <p:nvPr/>
        </p:nvSpPr>
        <p:spPr>
          <a:xfrm>
            <a:off x="793790" y="2827139"/>
            <a:ext cx="6422231" cy="1855708"/>
          </a:xfrm>
          <a:prstGeom prst="roundRect">
            <a:avLst>
              <a:gd name="adj" fmla="val 4492"/>
            </a:avLst>
          </a:prstGeom>
          <a:solidFill>
            <a:srgbClr val="F7EDD4"/>
          </a:solidFill>
          <a:ln w="7620">
            <a:solidFill>
              <a:srgbClr val="DDD3BA"/>
            </a:solidFill>
            <a:prstDash val="solid"/>
          </a:ln>
        </p:spPr>
        <p:txBody>
          <a:bodyPr/>
          <a:lstStyle/>
          <a:p>
            <a:endParaRPr lang="en-US"/>
          </a:p>
        </p:txBody>
      </p:sp>
      <p:sp>
        <p:nvSpPr>
          <p:cNvPr id="4" name="Text 2"/>
          <p:cNvSpPr/>
          <p:nvPr/>
        </p:nvSpPr>
        <p:spPr>
          <a:xfrm>
            <a:off x="999768" y="3033117"/>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Levels of exercise</a:t>
            </a:r>
            <a:endParaRPr lang="en-US" sz="2300" dirty="0"/>
          </a:p>
        </p:txBody>
      </p:sp>
      <p:sp>
        <p:nvSpPr>
          <p:cNvPr id="5" name="Text 3"/>
          <p:cNvSpPr/>
          <p:nvPr/>
        </p:nvSpPr>
        <p:spPr>
          <a:xfrm>
            <a:off x="999768" y="3524250"/>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Whilst mainly exercised at national level, this responsibility can also be carried out at regional and local levels. Increasingly, there is also a recognised supra-national level of responsibility.</a:t>
            </a:r>
            <a:endParaRPr lang="en-US" sz="1550" dirty="0"/>
          </a:p>
        </p:txBody>
      </p:sp>
      <p:sp>
        <p:nvSpPr>
          <p:cNvPr id="6" name="Shape 4"/>
          <p:cNvSpPr/>
          <p:nvPr/>
        </p:nvSpPr>
        <p:spPr>
          <a:xfrm>
            <a:off x="7414379" y="2827139"/>
            <a:ext cx="6422231" cy="1855708"/>
          </a:xfrm>
          <a:prstGeom prst="roundRect">
            <a:avLst>
              <a:gd name="adj" fmla="val 4492"/>
            </a:avLst>
          </a:prstGeom>
          <a:solidFill>
            <a:srgbClr val="F7EDD4"/>
          </a:solidFill>
          <a:ln w="7620">
            <a:solidFill>
              <a:srgbClr val="DDD3BA"/>
            </a:solidFill>
            <a:prstDash val="solid"/>
          </a:ln>
        </p:spPr>
        <p:txBody>
          <a:bodyPr/>
          <a:lstStyle/>
          <a:p>
            <a:endParaRPr lang="en-US"/>
          </a:p>
        </p:txBody>
      </p:sp>
      <p:sp>
        <p:nvSpPr>
          <p:cNvPr id="7" name="Text 5"/>
          <p:cNvSpPr/>
          <p:nvPr/>
        </p:nvSpPr>
        <p:spPr>
          <a:xfrm>
            <a:off x="7620357" y="3033117"/>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Mandate</a:t>
            </a:r>
            <a:endParaRPr lang="en-US" sz="2300" dirty="0"/>
          </a:p>
        </p:txBody>
      </p:sp>
      <p:sp>
        <p:nvSpPr>
          <p:cNvPr id="8" name="Text 6"/>
          <p:cNvSpPr/>
          <p:nvPr/>
        </p:nvSpPr>
        <p:spPr>
          <a:xfrm>
            <a:off x="7620357" y="352425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Public authorities are responsible for putting in place supportive regulatory frameworks.</a:t>
            </a:r>
            <a:endParaRPr lang="en-US" sz="1550" dirty="0"/>
          </a:p>
        </p:txBody>
      </p:sp>
      <p:sp>
        <p:nvSpPr>
          <p:cNvPr id="9" name="Shape 7"/>
          <p:cNvSpPr/>
          <p:nvPr/>
        </p:nvSpPr>
        <p:spPr>
          <a:xfrm>
            <a:off x="793790" y="4881205"/>
            <a:ext cx="6422231" cy="1538168"/>
          </a:xfrm>
          <a:prstGeom prst="roundRect">
            <a:avLst>
              <a:gd name="adj" fmla="val 5419"/>
            </a:avLst>
          </a:prstGeom>
          <a:solidFill>
            <a:srgbClr val="F7EDD4"/>
          </a:solidFill>
          <a:ln w="7620">
            <a:solidFill>
              <a:srgbClr val="DDD3BA"/>
            </a:solidFill>
            <a:prstDash val="solid"/>
          </a:ln>
        </p:spPr>
        <p:txBody>
          <a:bodyPr/>
          <a:lstStyle/>
          <a:p>
            <a:endParaRPr lang="en-US"/>
          </a:p>
        </p:txBody>
      </p:sp>
      <p:sp>
        <p:nvSpPr>
          <p:cNvPr id="10" name="Text 8"/>
          <p:cNvSpPr/>
          <p:nvPr/>
        </p:nvSpPr>
        <p:spPr>
          <a:xfrm>
            <a:off x="999768" y="5087183"/>
            <a:ext cx="3059906"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Fundamental values</a:t>
            </a:r>
            <a:endParaRPr lang="en-US" sz="2300" dirty="0"/>
          </a:p>
        </p:txBody>
      </p:sp>
      <p:sp>
        <p:nvSpPr>
          <p:cNvPr id="11" name="Text 9"/>
          <p:cNvSpPr/>
          <p:nvPr/>
        </p:nvSpPr>
        <p:spPr>
          <a:xfrm>
            <a:off x="999768" y="5578316"/>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Public responsibility involves the duty to help safeguard all the fundamental values of higher education.</a:t>
            </a:r>
            <a:endParaRPr lang="en-US" sz="1550" dirty="0"/>
          </a:p>
        </p:txBody>
      </p:sp>
      <p:sp>
        <p:nvSpPr>
          <p:cNvPr id="12" name="Shape 10"/>
          <p:cNvSpPr/>
          <p:nvPr/>
        </p:nvSpPr>
        <p:spPr>
          <a:xfrm>
            <a:off x="7414379" y="4881205"/>
            <a:ext cx="6422231" cy="1538168"/>
          </a:xfrm>
          <a:prstGeom prst="roundRect">
            <a:avLst>
              <a:gd name="adj" fmla="val 5419"/>
            </a:avLst>
          </a:prstGeom>
          <a:solidFill>
            <a:srgbClr val="F7EDD4"/>
          </a:solidFill>
          <a:ln w="7620">
            <a:solidFill>
              <a:srgbClr val="DDD3BA"/>
            </a:solidFill>
            <a:prstDash val="solid"/>
          </a:ln>
        </p:spPr>
        <p:txBody>
          <a:bodyPr/>
          <a:lstStyle/>
          <a:p>
            <a:endParaRPr lang="en-US"/>
          </a:p>
        </p:txBody>
      </p:sp>
      <p:sp>
        <p:nvSpPr>
          <p:cNvPr id="13" name="Text 11"/>
          <p:cNvSpPr/>
          <p:nvPr/>
        </p:nvSpPr>
        <p:spPr>
          <a:xfrm>
            <a:off x="7620357" y="508718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Implementation</a:t>
            </a:r>
            <a:endParaRPr lang="en-US" sz="2300" dirty="0"/>
          </a:p>
        </p:txBody>
      </p:sp>
      <p:sp>
        <p:nvSpPr>
          <p:cNvPr id="14" name="Text 12"/>
          <p:cNvSpPr/>
          <p:nvPr/>
        </p:nvSpPr>
        <p:spPr>
          <a:xfrm>
            <a:off x="7620357" y="5578316"/>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Responsibility may be exercised through legislation, regulations, policies, or funding.</a:t>
            </a:r>
            <a:endParaRPr lang="en-US" sz="15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Text 0"/>
          <p:cNvSpPr/>
          <p:nvPr/>
        </p:nvSpPr>
        <p:spPr>
          <a:xfrm>
            <a:off x="793790" y="631150"/>
            <a:ext cx="8574286"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Essential regulatory </a:t>
            </a:r>
            <a:r>
              <a:rPr lang="en-US" sz="3900" dirty="0">
                <a:solidFill>
                  <a:srgbClr val="B88E23"/>
                </a:solidFill>
                <a:latin typeface="Libre Baskerville" pitchFamily="34" charset="0"/>
                <a:ea typeface="Libre Baskerville" pitchFamily="34" charset="-122"/>
                <a:cs typeface="Libre Baskerville" pitchFamily="34" charset="-120"/>
              </a:rPr>
              <a:t>requirements</a:t>
            </a:r>
            <a:endParaRPr lang="en-US" sz="3900" dirty="0"/>
          </a:p>
        </p:txBody>
      </p:sp>
      <p:sp>
        <p:nvSpPr>
          <p:cNvPr id="3" name="Text 1"/>
          <p:cNvSpPr/>
          <p:nvPr/>
        </p:nvSpPr>
        <p:spPr>
          <a:xfrm>
            <a:off x="793790" y="1727478"/>
            <a:ext cx="6955631"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Public authorities must ensure that legal and regulatory frameworks are put in place to enable higher education institutions to pursue their missions (education, research, outreach).</a:t>
            </a:r>
            <a:endParaRPr lang="en-US" sz="1550" dirty="0"/>
          </a:p>
        </p:txBody>
      </p:sp>
      <p:sp>
        <p:nvSpPr>
          <p:cNvPr id="4" name="Text 2"/>
          <p:cNvSpPr/>
          <p:nvPr/>
        </p:nvSpPr>
        <p:spPr>
          <a:xfrm>
            <a:off x="793790" y="2749510"/>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Frameworks must specifically foster and enable:</a:t>
            </a:r>
            <a:endParaRPr lang="en-US" sz="1550" dirty="0"/>
          </a:p>
        </p:txBody>
      </p:sp>
      <p:sp>
        <p:nvSpPr>
          <p:cNvPr id="5" name="Text 3"/>
          <p:cNvSpPr/>
          <p:nvPr/>
        </p:nvSpPr>
        <p:spPr>
          <a:xfrm>
            <a:off x="793790" y="3136463"/>
            <a:ext cx="6955631" cy="317540"/>
          </a:xfrm>
          <a:prstGeom prst="rect">
            <a:avLst/>
          </a:prstGeom>
          <a:noFill/>
          <a:ln/>
        </p:spPr>
        <p:txBody>
          <a:bodyPr wrap="none" lIns="0" tIns="0" rIns="0" bIns="0" rtlCol="0" anchor="t"/>
          <a:lstStyle/>
          <a:p>
            <a:pPr marL="685800" lvl="1"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Institutional autonomy.</a:t>
            </a:r>
            <a:endParaRPr lang="en-US" sz="1550" dirty="0"/>
          </a:p>
        </p:txBody>
      </p:sp>
      <p:sp>
        <p:nvSpPr>
          <p:cNvPr id="6" name="Text 4"/>
          <p:cNvSpPr/>
          <p:nvPr/>
        </p:nvSpPr>
        <p:spPr>
          <a:xfrm>
            <a:off x="793790" y="3523417"/>
            <a:ext cx="6955631" cy="317540"/>
          </a:xfrm>
          <a:prstGeom prst="rect">
            <a:avLst/>
          </a:prstGeom>
          <a:noFill/>
          <a:ln/>
        </p:spPr>
        <p:txBody>
          <a:bodyPr wrap="none" lIns="0" tIns="0" rIns="0" bIns="0" rtlCol="0" anchor="t"/>
          <a:lstStyle/>
          <a:p>
            <a:pPr marL="685800" lvl="1"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Academic freedom.</a:t>
            </a:r>
            <a:endParaRPr lang="en-US" sz="1550" dirty="0"/>
          </a:p>
        </p:txBody>
      </p:sp>
      <p:sp>
        <p:nvSpPr>
          <p:cNvPr id="7" name="Text 5"/>
          <p:cNvSpPr/>
          <p:nvPr/>
        </p:nvSpPr>
        <p:spPr>
          <a:xfrm>
            <a:off x="793790" y="3910370"/>
            <a:ext cx="6955631" cy="317540"/>
          </a:xfrm>
          <a:prstGeom prst="rect">
            <a:avLst/>
          </a:prstGeom>
          <a:noFill/>
          <a:ln/>
        </p:spPr>
        <p:txBody>
          <a:bodyPr wrap="none" lIns="0" tIns="0" rIns="0" bIns="0" rtlCol="0" anchor="t"/>
          <a:lstStyle/>
          <a:p>
            <a:pPr marL="685800" lvl="1"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Self-governance by the higher education community.</a:t>
            </a:r>
            <a:endParaRPr lang="en-US" sz="1550" dirty="0"/>
          </a:p>
        </p:txBody>
      </p:sp>
      <p:pic>
        <p:nvPicPr>
          <p:cNvPr id="8"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1149" y="1772126"/>
            <a:ext cx="5602962" cy="56029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24664"/>
            <a:ext cx="8163997"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How were the values defined? </a:t>
            </a:r>
            <a:r>
              <a:rPr lang="en-US" sz="3900" dirty="0">
                <a:solidFill>
                  <a:srgbClr val="B88E23"/>
                </a:solidFill>
                <a:latin typeface="Libre Baskerville" pitchFamily="34" charset="0"/>
                <a:ea typeface="Libre Baskerville" pitchFamily="34" charset="-122"/>
                <a:cs typeface="Libre Baskerville" pitchFamily="34" charset="-120"/>
              </a:rPr>
              <a:t>(1)</a:t>
            </a:r>
            <a:endParaRPr lang="en-US" sz="3900" dirty="0"/>
          </a:p>
        </p:txBody>
      </p:sp>
      <p:sp>
        <p:nvSpPr>
          <p:cNvPr id="3" name="Shape 1"/>
          <p:cNvSpPr/>
          <p:nvPr/>
        </p:nvSpPr>
        <p:spPr>
          <a:xfrm>
            <a:off x="7303770" y="2141577"/>
            <a:ext cx="22860" cy="4963358"/>
          </a:xfrm>
          <a:prstGeom prst="roundRect">
            <a:avLst>
              <a:gd name="adj" fmla="val 364651"/>
            </a:avLst>
          </a:prstGeom>
          <a:solidFill>
            <a:srgbClr val="DDD3BA"/>
          </a:solidFill>
          <a:ln/>
        </p:spPr>
        <p:txBody>
          <a:bodyPr/>
          <a:lstStyle/>
          <a:p>
            <a:endParaRPr lang="en-US"/>
          </a:p>
        </p:txBody>
      </p:sp>
      <p:sp>
        <p:nvSpPr>
          <p:cNvPr id="4" name="Shape 2"/>
          <p:cNvSpPr/>
          <p:nvPr/>
        </p:nvSpPr>
        <p:spPr>
          <a:xfrm>
            <a:off x="6519505" y="2353389"/>
            <a:ext cx="595313" cy="22860"/>
          </a:xfrm>
          <a:prstGeom prst="roundRect">
            <a:avLst>
              <a:gd name="adj" fmla="val 364651"/>
            </a:avLst>
          </a:prstGeom>
          <a:solidFill>
            <a:srgbClr val="DDD3BA"/>
          </a:solidFill>
          <a:ln/>
        </p:spPr>
        <p:txBody>
          <a:bodyPr/>
          <a:lstStyle/>
          <a:p>
            <a:endParaRPr lang="en-US"/>
          </a:p>
        </p:txBody>
      </p:sp>
      <p:sp>
        <p:nvSpPr>
          <p:cNvPr id="5" name="Shape 3"/>
          <p:cNvSpPr/>
          <p:nvPr/>
        </p:nvSpPr>
        <p:spPr>
          <a:xfrm>
            <a:off x="7091958" y="2141577"/>
            <a:ext cx="446484" cy="446484"/>
          </a:xfrm>
          <a:prstGeom prst="roundRect">
            <a:avLst>
              <a:gd name="adj" fmla="val 18670"/>
            </a:avLst>
          </a:prstGeom>
          <a:solidFill>
            <a:srgbClr val="F7EDD4"/>
          </a:solidFill>
          <a:ln w="7620">
            <a:solidFill>
              <a:srgbClr val="DDD3BA"/>
            </a:solidFill>
            <a:prstDash val="solid"/>
          </a:ln>
        </p:spPr>
        <p:txBody>
          <a:bodyPr/>
          <a:lstStyle/>
          <a:p>
            <a:endParaRPr lang="en-US"/>
          </a:p>
        </p:txBody>
      </p:sp>
      <p:sp>
        <p:nvSpPr>
          <p:cNvPr id="6" name="Text 4"/>
          <p:cNvSpPr/>
          <p:nvPr/>
        </p:nvSpPr>
        <p:spPr>
          <a:xfrm>
            <a:off x="7166372" y="217878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54240"/>
                </a:solidFill>
                <a:latin typeface="Libre Baskerville" pitchFamily="34" charset="0"/>
                <a:ea typeface="Libre Baskerville" pitchFamily="34" charset="-122"/>
                <a:cs typeface="Libre Baskerville" pitchFamily="34" charset="-120"/>
              </a:rPr>
              <a:t>1</a:t>
            </a:r>
            <a:endParaRPr lang="en-US" sz="2300" dirty="0"/>
          </a:p>
        </p:txBody>
      </p:sp>
      <p:sp>
        <p:nvSpPr>
          <p:cNvPr id="7" name="Text 5"/>
          <p:cNvSpPr/>
          <p:nvPr/>
        </p:nvSpPr>
        <p:spPr>
          <a:xfrm>
            <a:off x="3842028" y="220980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Before 2018</a:t>
            </a:r>
            <a:endParaRPr lang="en-US" sz="1950" dirty="0"/>
          </a:p>
        </p:txBody>
      </p:sp>
      <p:sp>
        <p:nvSpPr>
          <p:cNvPr id="8" name="Text 6"/>
          <p:cNvSpPr/>
          <p:nvPr/>
        </p:nvSpPr>
        <p:spPr>
          <a:xfrm>
            <a:off x="793790" y="2639020"/>
            <a:ext cx="552914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Values were largely taken for granted in the first decade and a half of the EHEA</a:t>
            </a:r>
            <a:endParaRPr lang="en-US" sz="1550" dirty="0"/>
          </a:p>
        </p:txBody>
      </p:sp>
      <p:sp>
        <p:nvSpPr>
          <p:cNvPr id="9" name="Text 7"/>
          <p:cNvSpPr/>
          <p:nvPr/>
        </p:nvSpPr>
        <p:spPr>
          <a:xfrm>
            <a:off x="793790" y="3343513"/>
            <a:ext cx="5529143"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In policy development, they were overshadowed by structural reforms like qualifications frameworks and quality assurance as well as ares like mobility</a:t>
            </a:r>
            <a:endParaRPr lang="en-US" sz="1550" dirty="0"/>
          </a:p>
        </p:txBody>
      </p:sp>
      <p:sp>
        <p:nvSpPr>
          <p:cNvPr id="10" name="Text 8"/>
          <p:cNvSpPr/>
          <p:nvPr/>
        </p:nvSpPr>
        <p:spPr>
          <a:xfrm>
            <a:off x="793790" y="4365546"/>
            <a:ext cx="5529143"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Evolved into a central pillar of the EHEA from 2015 onward, amid geopolitical challenges and democratic backsliding in Europe</a:t>
            </a:r>
            <a:endParaRPr lang="en-US" sz="1550" dirty="0"/>
          </a:p>
        </p:txBody>
      </p:sp>
      <p:sp>
        <p:nvSpPr>
          <p:cNvPr id="11" name="Shape 9"/>
          <p:cNvSpPr/>
          <p:nvPr/>
        </p:nvSpPr>
        <p:spPr>
          <a:xfrm>
            <a:off x="7515582" y="3544014"/>
            <a:ext cx="595313" cy="22860"/>
          </a:xfrm>
          <a:prstGeom prst="roundRect">
            <a:avLst>
              <a:gd name="adj" fmla="val 364651"/>
            </a:avLst>
          </a:prstGeom>
          <a:solidFill>
            <a:srgbClr val="DDD3BA"/>
          </a:solidFill>
          <a:ln/>
        </p:spPr>
        <p:txBody>
          <a:bodyPr/>
          <a:lstStyle/>
          <a:p>
            <a:endParaRPr lang="en-US"/>
          </a:p>
        </p:txBody>
      </p:sp>
      <p:sp>
        <p:nvSpPr>
          <p:cNvPr id="12" name="Shape 10"/>
          <p:cNvSpPr/>
          <p:nvPr/>
        </p:nvSpPr>
        <p:spPr>
          <a:xfrm>
            <a:off x="7091958" y="3332202"/>
            <a:ext cx="446484" cy="446484"/>
          </a:xfrm>
          <a:prstGeom prst="roundRect">
            <a:avLst>
              <a:gd name="adj" fmla="val 18670"/>
            </a:avLst>
          </a:prstGeom>
          <a:solidFill>
            <a:srgbClr val="F7EDD4"/>
          </a:solidFill>
          <a:ln w="7620">
            <a:solidFill>
              <a:srgbClr val="DDD3BA"/>
            </a:solidFill>
            <a:prstDash val="solid"/>
          </a:ln>
        </p:spPr>
        <p:txBody>
          <a:bodyPr/>
          <a:lstStyle/>
          <a:p>
            <a:endParaRPr lang="en-US"/>
          </a:p>
        </p:txBody>
      </p:sp>
      <p:sp>
        <p:nvSpPr>
          <p:cNvPr id="13" name="Text 11"/>
          <p:cNvSpPr/>
          <p:nvPr/>
        </p:nvSpPr>
        <p:spPr>
          <a:xfrm>
            <a:off x="7166372" y="3369409"/>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54240"/>
                </a:solidFill>
                <a:latin typeface="Libre Baskerville" pitchFamily="34" charset="0"/>
                <a:ea typeface="Libre Baskerville" pitchFamily="34" charset="-122"/>
                <a:cs typeface="Libre Baskerville" pitchFamily="34" charset="-120"/>
              </a:rPr>
              <a:t>2</a:t>
            </a:r>
            <a:endParaRPr lang="en-US" sz="2300" dirty="0"/>
          </a:p>
        </p:txBody>
      </p:sp>
      <p:sp>
        <p:nvSpPr>
          <p:cNvPr id="14" name="Text 12"/>
          <p:cNvSpPr/>
          <p:nvPr/>
        </p:nvSpPr>
        <p:spPr>
          <a:xfrm>
            <a:off x="8307467" y="3400425"/>
            <a:ext cx="4589383"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2018 Paris Ministerial Communiqué</a:t>
            </a:r>
            <a:endParaRPr lang="en-US" sz="1950" dirty="0"/>
          </a:p>
        </p:txBody>
      </p:sp>
      <p:sp>
        <p:nvSpPr>
          <p:cNvPr id="15" name="Text 13"/>
          <p:cNvSpPr/>
          <p:nvPr/>
        </p:nvSpPr>
        <p:spPr>
          <a:xfrm>
            <a:off x="8307467" y="3829645"/>
            <a:ext cx="552914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Marked pivotal shift by agreeing on the six fundamental values of the EHEA</a:t>
            </a:r>
            <a:endParaRPr lang="en-US" sz="1550" dirty="0"/>
          </a:p>
        </p:txBody>
      </p:sp>
      <p:sp>
        <p:nvSpPr>
          <p:cNvPr id="16" name="Text 14"/>
          <p:cNvSpPr/>
          <p:nvPr/>
        </p:nvSpPr>
        <p:spPr>
          <a:xfrm>
            <a:off x="8307467" y="4534138"/>
            <a:ext cx="5529143" cy="127015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These values are: academic freedom, academic integrity, institutional autonomy, student and staff participation in governance, public responsibility for higher education, and public responsibility of higher education</a:t>
            </a:r>
            <a:endParaRPr lang="en-US" sz="1550" dirty="0"/>
          </a:p>
        </p:txBody>
      </p:sp>
      <p:sp>
        <p:nvSpPr>
          <p:cNvPr id="17" name="Text 15"/>
          <p:cNvSpPr/>
          <p:nvPr/>
        </p:nvSpPr>
        <p:spPr>
          <a:xfrm>
            <a:off x="8307467" y="5873710"/>
            <a:ext cx="552914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Positioned values as "bedrock" of EHEA, prompting calls for systematic monitoring and implementation</a:t>
            </a:r>
            <a:endParaRPr lang="en-US" sz="15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spTree>
      <p:nvGrpSpPr>
        <p:cNvPr id="1" name=""/>
        <p:cNvGrpSpPr/>
        <p:nvPr/>
      </p:nvGrpSpPr>
      <p:grpSpPr>
        <a:xfrm>
          <a:off x="0" y="0"/>
          <a:ext cx="0" cy="0"/>
          <a:chOff x="0" y="0"/>
          <a:chExt cx="0" cy="0"/>
        </a:xfrm>
      </p:grpSpPr>
      <p:sp>
        <p:nvSpPr>
          <p:cNvPr id="2" name="Text 0"/>
          <p:cNvSpPr/>
          <p:nvPr/>
        </p:nvSpPr>
        <p:spPr>
          <a:xfrm>
            <a:off x="793790" y="621983"/>
            <a:ext cx="10617398"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Exclusive oversight of system </a:t>
            </a:r>
            <a:r>
              <a:rPr lang="en-US" sz="3900" dirty="0">
                <a:solidFill>
                  <a:srgbClr val="B88E23"/>
                </a:solidFill>
                <a:latin typeface="Libre Baskerville" pitchFamily="34" charset="0"/>
                <a:ea typeface="Libre Baskerville" pitchFamily="34" charset="-122"/>
                <a:cs typeface="Libre Baskerville" pitchFamily="34" charset="-120"/>
              </a:rPr>
              <a:t>frameworks</a:t>
            </a:r>
            <a:endParaRPr lang="en-US" sz="3900" dirty="0"/>
          </a:p>
        </p:txBody>
      </p:sp>
      <p:sp>
        <p:nvSpPr>
          <p:cNvPr id="3" name="Text 1"/>
          <p:cNvSpPr/>
          <p:nvPr/>
        </p:nvSpPr>
        <p:spPr>
          <a:xfrm>
            <a:off x="793790" y="163889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Public authorities assume exclusive responsibility to ensure essential system frameworks are established and function adequately.</a:t>
            </a:r>
            <a:endParaRPr lang="en-US" sz="1550" dirty="0"/>
          </a:p>
        </p:txBody>
      </p:sp>
      <p:sp>
        <p:nvSpPr>
          <p:cNvPr id="4" name="Text 2"/>
          <p:cNvSpPr/>
          <p:nvPr/>
        </p:nvSpPr>
        <p:spPr>
          <a:xfrm>
            <a:off x="793790" y="2179677"/>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These crucial frameworks include:</a:t>
            </a:r>
            <a:endParaRPr lang="en-US" sz="1550"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720459"/>
            <a:ext cx="496133" cy="496133"/>
          </a:xfrm>
          <a:prstGeom prst="rect">
            <a:avLst/>
          </a:prstGeom>
        </p:spPr>
      </p:pic>
      <p:sp>
        <p:nvSpPr>
          <p:cNvPr id="6" name="Text 3"/>
          <p:cNvSpPr/>
          <p:nvPr/>
        </p:nvSpPr>
        <p:spPr>
          <a:xfrm>
            <a:off x="793790" y="3464600"/>
            <a:ext cx="2646759"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The legal framework</a:t>
            </a:r>
            <a:endParaRPr lang="en-US" sz="19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2720459"/>
            <a:ext cx="496133" cy="496133"/>
          </a:xfrm>
          <a:prstGeom prst="rect">
            <a:avLst/>
          </a:prstGeom>
        </p:spPr>
      </p:pic>
      <p:sp>
        <p:nvSpPr>
          <p:cNvPr id="8" name="Text 4"/>
          <p:cNvSpPr/>
          <p:nvPr/>
        </p:nvSpPr>
        <p:spPr>
          <a:xfrm>
            <a:off x="7439144" y="3464600"/>
            <a:ext cx="6397466" cy="620316"/>
          </a:xfrm>
          <a:prstGeom prst="rect">
            <a:avLst/>
          </a:prstGeom>
          <a:noFill/>
          <a:ln/>
        </p:spPr>
        <p:txBody>
          <a:bodyPr wrap="squar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The qualifications framework of the higher education system</a:t>
            </a:r>
            <a:endParaRPr lang="en-US" sz="195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481751"/>
            <a:ext cx="496133" cy="496133"/>
          </a:xfrm>
          <a:prstGeom prst="rect">
            <a:avLst/>
          </a:prstGeom>
        </p:spPr>
      </p:pic>
      <p:sp>
        <p:nvSpPr>
          <p:cNvPr id="10" name="Text 5"/>
          <p:cNvSpPr/>
          <p:nvPr/>
        </p:nvSpPr>
        <p:spPr>
          <a:xfrm>
            <a:off x="793790" y="5225891"/>
            <a:ext cx="4270177"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Frameworks for quality assurance</a:t>
            </a:r>
            <a:endParaRPr lang="en-US" sz="1950" dirty="0"/>
          </a:p>
        </p:txBody>
      </p:sp>
      <p:pic>
        <p:nvPicPr>
          <p:cNvPr id="1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4481751"/>
            <a:ext cx="496133" cy="496133"/>
          </a:xfrm>
          <a:prstGeom prst="rect">
            <a:avLst/>
          </a:prstGeom>
        </p:spPr>
      </p:pic>
      <p:sp>
        <p:nvSpPr>
          <p:cNvPr id="12" name="Text 6"/>
          <p:cNvSpPr/>
          <p:nvPr/>
        </p:nvSpPr>
        <p:spPr>
          <a:xfrm>
            <a:off x="7439144" y="5225891"/>
            <a:ext cx="6397466" cy="620316"/>
          </a:xfrm>
          <a:prstGeom prst="rect">
            <a:avLst/>
          </a:prstGeom>
          <a:noFill/>
          <a:ln/>
        </p:spPr>
        <p:txBody>
          <a:bodyPr wrap="squar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Frameworks for the social dimension of higher education</a:t>
            </a:r>
            <a:endParaRPr lang="en-US" sz="1950" dirty="0"/>
          </a:p>
        </p:txBody>
      </p:sp>
      <p:pic>
        <p:nvPicPr>
          <p:cNvPr id="13"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790" y="6243042"/>
            <a:ext cx="496133" cy="496133"/>
          </a:xfrm>
          <a:prstGeom prst="rect">
            <a:avLst/>
          </a:prstGeom>
        </p:spPr>
      </p:pic>
      <p:sp>
        <p:nvSpPr>
          <p:cNvPr id="14" name="Text 7"/>
          <p:cNvSpPr/>
          <p:nvPr/>
        </p:nvSpPr>
        <p:spPr>
          <a:xfrm>
            <a:off x="793790" y="6987183"/>
            <a:ext cx="3178016"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The funding frameworks</a:t>
            </a:r>
            <a:endParaRPr lang="en-US" sz="1950" dirty="0"/>
          </a:p>
        </p:txBody>
      </p:sp>
      <p:pic>
        <p:nvPicPr>
          <p:cNvPr id="15"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39144" y="6243042"/>
            <a:ext cx="496133" cy="496133"/>
          </a:xfrm>
          <a:prstGeom prst="rect">
            <a:avLst/>
          </a:prstGeom>
        </p:spPr>
      </p:pic>
      <p:sp>
        <p:nvSpPr>
          <p:cNvPr id="16" name="Text 8"/>
          <p:cNvSpPr/>
          <p:nvPr/>
        </p:nvSpPr>
        <p:spPr>
          <a:xfrm>
            <a:off x="7439144" y="6987183"/>
            <a:ext cx="6397466" cy="620316"/>
          </a:xfrm>
          <a:prstGeom prst="rect">
            <a:avLst/>
          </a:prstGeom>
          <a:noFill/>
          <a:ln/>
        </p:spPr>
        <p:txBody>
          <a:bodyPr wrap="squar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Frameworks for the recognition of foreign qualifications</a:t>
            </a:r>
            <a:endParaRPr lang="en-US" sz="19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696278"/>
            <a:ext cx="7556421" cy="1054179"/>
          </a:xfrm>
          <a:prstGeom prst="rect">
            <a:avLst/>
          </a:prstGeom>
          <a:noFill/>
          <a:ln/>
        </p:spPr>
        <p:txBody>
          <a:bodyPr wrap="square" lIns="0" tIns="0" rIns="0" bIns="0" rtlCol="0" anchor="t"/>
          <a:lstStyle/>
          <a:p>
            <a:pPr marL="0" indent="0" algn="l">
              <a:lnSpc>
                <a:spcPts val="4150"/>
              </a:lnSpc>
              <a:buNone/>
            </a:pPr>
            <a:r>
              <a:rPr lang="en-US" sz="3300" dirty="0">
                <a:solidFill>
                  <a:srgbClr val="5C4E3D"/>
                </a:solidFill>
                <a:latin typeface="Libre Baskerville" pitchFamily="34" charset="0"/>
                <a:ea typeface="Libre Baskerville" pitchFamily="34" charset="-122"/>
                <a:cs typeface="Libre Baskerville" pitchFamily="34" charset="-120"/>
              </a:rPr>
              <a:t>Leading role in access and </a:t>
            </a:r>
            <a:r>
              <a:rPr lang="en-US" sz="3300" dirty="0">
                <a:solidFill>
                  <a:srgbClr val="B88E23"/>
                </a:solidFill>
                <a:latin typeface="Libre Baskerville" pitchFamily="34" charset="0"/>
                <a:ea typeface="Libre Baskerville" pitchFamily="34" charset="-122"/>
                <a:cs typeface="Libre Baskerville" pitchFamily="34" charset="-120"/>
              </a:rPr>
              <a:t>financing</a:t>
            </a:r>
            <a:endParaRPr lang="en-US" sz="3300" dirty="0"/>
          </a:p>
        </p:txBody>
      </p:sp>
      <p:sp>
        <p:nvSpPr>
          <p:cNvPr id="4" name="Shape 1"/>
          <p:cNvSpPr/>
          <p:nvPr/>
        </p:nvSpPr>
        <p:spPr>
          <a:xfrm>
            <a:off x="6280190" y="1965484"/>
            <a:ext cx="7556421" cy="1284446"/>
          </a:xfrm>
          <a:prstGeom prst="roundRect">
            <a:avLst>
              <a:gd name="adj" fmla="val 5516"/>
            </a:avLst>
          </a:prstGeom>
          <a:solidFill>
            <a:srgbClr val="FFFDFA"/>
          </a:solidFill>
          <a:ln w="22860">
            <a:solidFill>
              <a:srgbClr val="DDD3BA"/>
            </a:solidFill>
            <a:prstDash val="solid"/>
          </a:ln>
        </p:spPr>
        <p:txBody>
          <a:bodyPr/>
          <a:lstStyle/>
          <a:p>
            <a:endParaRPr lang="en-US"/>
          </a:p>
        </p:txBody>
      </p:sp>
      <p:sp>
        <p:nvSpPr>
          <p:cNvPr id="5" name="Text 2"/>
          <p:cNvSpPr/>
          <p:nvPr/>
        </p:nvSpPr>
        <p:spPr>
          <a:xfrm>
            <a:off x="6471642" y="2156936"/>
            <a:ext cx="2574965" cy="316230"/>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Equal opportunities</a:t>
            </a:r>
            <a:endParaRPr lang="en-US" sz="1950" dirty="0"/>
          </a:p>
        </p:txBody>
      </p:sp>
      <p:sp>
        <p:nvSpPr>
          <p:cNvPr id="6" name="Text 3"/>
          <p:cNvSpPr/>
          <p:nvPr/>
        </p:nvSpPr>
        <p:spPr>
          <a:xfrm>
            <a:off x="6471642" y="2559129"/>
            <a:ext cx="7173516" cy="499348"/>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Public authorities assume leading responsibility for ensuring that all qualified candidates enjoy effective equal opportunities to undertake and complete higher education.</a:t>
            </a:r>
            <a:endParaRPr lang="en-US" sz="1300" dirty="0"/>
          </a:p>
        </p:txBody>
      </p:sp>
      <p:sp>
        <p:nvSpPr>
          <p:cNvPr id="7" name="Shape 4"/>
          <p:cNvSpPr/>
          <p:nvPr/>
        </p:nvSpPr>
        <p:spPr>
          <a:xfrm>
            <a:off x="6280190" y="3393281"/>
            <a:ext cx="7556421" cy="1034772"/>
          </a:xfrm>
          <a:prstGeom prst="roundRect">
            <a:avLst>
              <a:gd name="adj" fmla="val 6847"/>
            </a:avLst>
          </a:prstGeom>
          <a:solidFill>
            <a:srgbClr val="FFFDFA"/>
          </a:solidFill>
          <a:ln w="22860">
            <a:solidFill>
              <a:srgbClr val="DDD3BA"/>
            </a:solidFill>
            <a:prstDash val="solid"/>
          </a:ln>
        </p:spPr>
        <p:txBody>
          <a:bodyPr/>
          <a:lstStyle/>
          <a:p>
            <a:endParaRPr lang="en-US"/>
          </a:p>
        </p:txBody>
      </p:sp>
      <p:sp>
        <p:nvSpPr>
          <p:cNvPr id="8" name="Text 5"/>
          <p:cNvSpPr/>
          <p:nvPr/>
        </p:nvSpPr>
        <p:spPr>
          <a:xfrm>
            <a:off x="6471642" y="3584734"/>
            <a:ext cx="2584609" cy="316230"/>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Non-discrimination</a:t>
            </a:r>
            <a:endParaRPr lang="en-US" sz="1950" dirty="0"/>
          </a:p>
        </p:txBody>
      </p:sp>
      <p:sp>
        <p:nvSpPr>
          <p:cNvPr id="9" name="Text 6"/>
          <p:cNvSpPr/>
          <p:nvPr/>
        </p:nvSpPr>
        <p:spPr>
          <a:xfrm>
            <a:off x="6471642" y="3986927"/>
            <a:ext cx="7173516" cy="249674"/>
          </a:xfrm>
          <a:prstGeom prst="rect">
            <a:avLst/>
          </a:prstGeom>
          <a:noFill/>
          <a:ln/>
        </p:spPr>
        <p:txBody>
          <a:bodyPr wrap="non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This access must be ensured irrespective of the candidate's background.</a:t>
            </a:r>
            <a:endParaRPr lang="en-US" sz="1300" dirty="0"/>
          </a:p>
        </p:txBody>
      </p:sp>
      <p:sp>
        <p:nvSpPr>
          <p:cNvPr id="10" name="Shape 7"/>
          <p:cNvSpPr/>
          <p:nvPr/>
        </p:nvSpPr>
        <p:spPr>
          <a:xfrm>
            <a:off x="6280190" y="4571405"/>
            <a:ext cx="7556421" cy="1284446"/>
          </a:xfrm>
          <a:prstGeom prst="roundRect">
            <a:avLst>
              <a:gd name="adj" fmla="val 5516"/>
            </a:avLst>
          </a:prstGeom>
          <a:solidFill>
            <a:srgbClr val="FFFDFA"/>
          </a:solidFill>
          <a:ln w="22860">
            <a:solidFill>
              <a:srgbClr val="DDD3BA"/>
            </a:solidFill>
            <a:prstDash val="solid"/>
          </a:ln>
        </p:spPr>
        <p:txBody>
          <a:bodyPr/>
          <a:lstStyle/>
          <a:p>
            <a:endParaRPr lang="en-US"/>
          </a:p>
        </p:txBody>
      </p:sp>
      <p:sp>
        <p:nvSpPr>
          <p:cNvPr id="11" name="Text 8"/>
          <p:cNvSpPr/>
          <p:nvPr/>
        </p:nvSpPr>
        <p:spPr>
          <a:xfrm>
            <a:off x="6471642" y="4762857"/>
            <a:ext cx="2530435" cy="316230"/>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Financing</a:t>
            </a:r>
            <a:endParaRPr lang="en-US" sz="1950" dirty="0"/>
          </a:p>
        </p:txBody>
      </p:sp>
      <p:sp>
        <p:nvSpPr>
          <p:cNvPr id="12" name="Text 9"/>
          <p:cNvSpPr/>
          <p:nvPr/>
        </p:nvSpPr>
        <p:spPr>
          <a:xfrm>
            <a:off x="6471642" y="5165050"/>
            <a:ext cx="7173516" cy="499348"/>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Authorities assume a substantial responsibility for financing and ensuring the provision of higher education.</a:t>
            </a:r>
            <a:endParaRPr lang="en-US" sz="1300" dirty="0"/>
          </a:p>
        </p:txBody>
      </p:sp>
      <p:sp>
        <p:nvSpPr>
          <p:cNvPr id="13" name="Shape 10"/>
          <p:cNvSpPr/>
          <p:nvPr/>
        </p:nvSpPr>
        <p:spPr>
          <a:xfrm>
            <a:off x="6280190" y="5999202"/>
            <a:ext cx="7556421" cy="1534120"/>
          </a:xfrm>
          <a:prstGeom prst="roundRect">
            <a:avLst>
              <a:gd name="adj" fmla="val 4619"/>
            </a:avLst>
          </a:prstGeom>
          <a:solidFill>
            <a:srgbClr val="FFFDFA"/>
          </a:solidFill>
          <a:ln w="22860">
            <a:solidFill>
              <a:srgbClr val="DDD3BA"/>
            </a:solidFill>
            <a:prstDash val="solid"/>
          </a:ln>
        </p:spPr>
        <p:txBody>
          <a:bodyPr/>
          <a:lstStyle/>
          <a:p>
            <a:endParaRPr lang="en-US"/>
          </a:p>
        </p:txBody>
      </p:sp>
      <p:sp>
        <p:nvSpPr>
          <p:cNvPr id="14" name="Text 11"/>
          <p:cNvSpPr/>
          <p:nvPr/>
        </p:nvSpPr>
        <p:spPr>
          <a:xfrm>
            <a:off x="6471642" y="6190655"/>
            <a:ext cx="2530435" cy="316230"/>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System integrity</a:t>
            </a:r>
            <a:endParaRPr lang="en-US" sz="1950" dirty="0"/>
          </a:p>
        </p:txBody>
      </p:sp>
      <p:sp>
        <p:nvSpPr>
          <p:cNvPr id="15" name="Text 12"/>
          <p:cNvSpPr/>
          <p:nvPr/>
        </p:nvSpPr>
        <p:spPr>
          <a:xfrm>
            <a:off x="6471642" y="6592848"/>
            <a:ext cx="7173516" cy="749022"/>
          </a:xfrm>
          <a:prstGeom prst="rect">
            <a:avLst/>
          </a:prstGeom>
          <a:noFill/>
          <a:ln/>
        </p:spPr>
        <p:txBody>
          <a:bodyPr wrap="square" lIns="0" tIns="0" rIns="0" bIns="0" rtlCol="0" anchor="t"/>
          <a:lstStyle/>
          <a:p>
            <a:pPr marL="0" indent="0" algn="l">
              <a:lnSpc>
                <a:spcPts val="1950"/>
              </a:lnSpc>
              <a:buNone/>
            </a:pPr>
            <a:r>
              <a:rPr lang="en-US" sz="1300" dirty="0">
                <a:solidFill>
                  <a:srgbClr val="454240"/>
                </a:solidFill>
                <a:latin typeface="DM Sans" pitchFamily="34" charset="0"/>
                <a:ea typeface="DM Sans" pitchFamily="34" charset="-122"/>
                <a:cs typeface="DM Sans" pitchFamily="34" charset="-120"/>
              </a:rPr>
              <a:t>All higher education, regardless of whether provision or funding is public or private, must be conducted and funded within the framework established by the competent public authorities.</a:t>
            </a:r>
            <a:endParaRPr lang="en-US" sz="13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1346478"/>
            <a:ext cx="7434263"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Consultation and major </a:t>
            </a:r>
            <a:r>
              <a:rPr lang="en-US" sz="3900" dirty="0">
                <a:solidFill>
                  <a:srgbClr val="B88E23"/>
                </a:solidFill>
                <a:latin typeface="Libre Baskerville" pitchFamily="34" charset="0"/>
                <a:ea typeface="Libre Baskerville" pitchFamily="34" charset="-122"/>
                <a:cs typeface="Libre Baskerville" pitchFamily="34" charset="-120"/>
              </a:rPr>
              <a:t>goals</a:t>
            </a:r>
            <a:endParaRPr lang="en-US" sz="3900" dirty="0"/>
          </a:p>
        </p:txBody>
      </p:sp>
      <p:sp>
        <p:nvSpPr>
          <p:cNvPr id="4" name="Text 1"/>
          <p:cNvSpPr/>
          <p:nvPr/>
        </p:nvSpPr>
        <p:spPr>
          <a:xfrm>
            <a:off x="793790" y="2462570"/>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Collaboration</a:t>
            </a:r>
            <a:endParaRPr lang="en-US" sz="2300" dirty="0"/>
          </a:p>
        </p:txBody>
      </p:sp>
      <p:sp>
        <p:nvSpPr>
          <p:cNvPr id="5" name="Text 2"/>
          <p:cNvSpPr/>
          <p:nvPr/>
        </p:nvSpPr>
        <p:spPr>
          <a:xfrm>
            <a:off x="793790" y="3032998"/>
            <a:ext cx="3134082" cy="158769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Public authorities should exercise their responsibilities in consultation with the higher education community and other stakeholders.</a:t>
            </a:r>
            <a:endParaRPr lang="en-US" sz="1550" dirty="0"/>
          </a:p>
        </p:txBody>
      </p:sp>
      <p:sp>
        <p:nvSpPr>
          <p:cNvPr id="6" name="Text 3"/>
          <p:cNvSpPr/>
          <p:nvPr/>
        </p:nvSpPr>
        <p:spPr>
          <a:xfrm>
            <a:off x="793790" y="4799290"/>
            <a:ext cx="3134082" cy="190523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They should seek input regarding the configuration and substance of regulatory frameworks from the higher education sector, internal constituencies, and relevant external stakeholders.</a:t>
            </a:r>
            <a:endParaRPr lang="en-US" sz="1550" dirty="0"/>
          </a:p>
        </p:txBody>
      </p:sp>
      <p:sp>
        <p:nvSpPr>
          <p:cNvPr id="7" name="Text 4"/>
          <p:cNvSpPr/>
          <p:nvPr/>
        </p:nvSpPr>
        <p:spPr>
          <a:xfrm>
            <a:off x="4419600" y="2462570"/>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Major purposes</a:t>
            </a:r>
            <a:endParaRPr lang="en-US" sz="2300" dirty="0"/>
          </a:p>
        </p:txBody>
      </p:sp>
      <p:sp>
        <p:nvSpPr>
          <p:cNvPr id="8" name="Text 5"/>
          <p:cNvSpPr/>
          <p:nvPr/>
        </p:nvSpPr>
        <p:spPr>
          <a:xfrm>
            <a:off x="4419600" y="3032998"/>
            <a:ext cx="393811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Public authorities must further all major purposes of higher education:</a:t>
            </a:r>
            <a:endParaRPr lang="en-US" sz="1550" dirty="0"/>
          </a:p>
        </p:txBody>
      </p:sp>
      <p:sp>
        <p:nvSpPr>
          <p:cNvPr id="9" name="Text 6"/>
          <p:cNvSpPr/>
          <p:nvPr/>
        </p:nvSpPr>
        <p:spPr>
          <a:xfrm>
            <a:off x="4419600" y="3846671"/>
            <a:ext cx="39381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Preparation for the labour market.</a:t>
            </a:r>
            <a:endParaRPr lang="en-US" sz="1550" dirty="0"/>
          </a:p>
        </p:txBody>
      </p:sp>
      <p:sp>
        <p:nvSpPr>
          <p:cNvPr id="10" name="Text 7"/>
          <p:cNvSpPr/>
          <p:nvPr/>
        </p:nvSpPr>
        <p:spPr>
          <a:xfrm>
            <a:off x="4419600" y="4233624"/>
            <a:ext cx="393811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Preparation for life as active citizens of democratic societies.</a:t>
            </a:r>
            <a:endParaRPr lang="en-US" sz="1550" dirty="0"/>
          </a:p>
        </p:txBody>
      </p:sp>
      <p:sp>
        <p:nvSpPr>
          <p:cNvPr id="11" name="Text 8"/>
          <p:cNvSpPr/>
          <p:nvPr/>
        </p:nvSpPr>
        <p:spPr>
          <a:xfrm>
            <a:off x="4419600" y="4938117"/>
            <a:ext cx="39381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Personal development.</a:t>
            </a:r>
            <a:endParaRPr lang="en-US" sz="1550" dirty="0"/>
          </a:p>
        </p:txBody>
      </p:sp>
      <p:sp>
        <p:nvSpPr>
          <p:cNvPr id="12" name="Text 9"/>
          <p:cNvSpPr/>
          <p:nvPr/>
        </p:nvSpPr>
        <p:spPr>
          <a:xfrm>
            <a:off x="4419600" y="5325070"/>
            <a:ext cx="3938111"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The development and maintenance of a broad and advanced knowledge base.</a:t>
            </a:r>
            <a:endParaRPr lang="en-US" sz="155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alpha val="85000"/>
            </a:srgbClr>
          </a:solidFill>
          <a:ln/>
        </p:spPr>
        <p:txBody>
          <a:bodyPr/>
          <a:lstStyle/>
          <a:p>
            <a:endParaRPr lang="en-US"/>
          </a:p>
        </p:txBody>
      </p:sp>
      <p:sp>
        <p:nvSpPr>
          <p:cNvPr id="4" name="Shape 1"/>
          <p:cNvSpPr/>
          <p:nvPr/>
        </p:nvSpPr>
        <p:spPr>
          <a:xfrm>
            <a:off x="793790" y="1605320"/>
            <a:ext cx="1064776" cy="373142"/>
          </a:xfrm>
          <a:prstGeom prst="roundRect">
            <a:avLst>
              <a:gd name="adj" fmla="val 17872"/>
            </a:avLst>
          </a:prstGeom>
          <a:solidFill>
            <a:srgbClr val="F7EDD4"/>
          </a:solidFill>
          <a:ln/>
        </p:spPr>
        <p:txBody>
          <a:bodyPr/>
          <a:lstStyle/>
          <a:p>
            <a:endParaRPr lang="en-US"/>
          </a:p>
        </p:txBody>
      </p:sp>
      <p:sp>
        <p:nvSpPr>
          <p:cNvPr id="5" name="Text 2"/>
          <p:cNvSpPr/>
          <p:nvPr/>
        </p:nvSpPr>
        <p:spPr>
          <a:xfrm>
            <a:off x="912852" y="1664851"/>
            <a:ext cx="826651" cy="254079"/>
          </a:xfrm>
          <a:prstGeom prst="rect">
            <a:avLst/>
          </a:prstGeom>
          <a:noFill/>
          <a:ln/>
        </p:spPr>
        <p:txBody>
          <a:bodyPr wrap="none" lIns="0" tIns="0" rIns="0" bIns="0" rtlCol="0" anchor="t"/>
          <a:lstStyle/>
          <a:p>
            <a:pPr marL="0" indent="0" algn="l">
              <a:lnSpc>
                <a:spcPts val="2000"/>
              </a:lnSpc>
              <a:buNone/>
            </a:pPr>
            <a:r>
              <a:rPr lang="en-US" sz="1250" dirty="0">
                <a:solidFill>
                  <a:srgbClr val="454240"/>
                </a:solidFill>
                <a:latin typeface="DM Sans" pitchFamily="34" charset="0"/>
                <a:ea typeface="DM Sans" pitchFamily="34" charset="-122"/>
                <a:cs typeface="DM Sans" pitchFamily="34" charset="-120"/>
              </a:rPr>
              <a:t>SECTION IX</a:t>
            </a:r>
            <a:endParaRPr lang="en-US" sz="1250" dirty="0"/>
          </a:p>
        </p:txBody>
      </p:sp>
      <p:sp>
        <p:nvSpPr>
          <p:cNvPr id="6" name="Text 3"/>
          <p:cNvSpPr/>
          <p:nvPr/>
        </p:nvSpPr>
        <p:spPr>
          <a:xfrm>
            <a:off x="793790" y="2057757"/>
            <a:ext cx="10568821" cy="620078"/>
          </a:xfrm>
          <a:prstGeom prst="rect">
            <a:avLst/>
          </a:prstGeom>
          <a:noFill/>
          <a:ln/>
        </p:spPr>
        <p:txBody>
          <a:bodyPr wrap="none" lIns="0" tIns="0" rIns="0" bIns="0" rtlCol="0" anchor="t"/>
          <a:lstStyle/>
          <a:p>
            <a:pPr marL="0" indent="0" algn="l">
              <a:lnSpc>
                <a:spcPts val="4850"/>
              </a:lnSpc>
              <a:buNone/>
            </a:pPr>
            <a:r>
              <a:rPr lang="en-US" sz="3900" dirty="0">
                <a:solidFill>
                  <a:srgbClr val="B88E23"/>
                </a:solidFill>
                <a:latin typeface="Libre Baskerville" pitchFamily="34" charset="0"/>
                <a:ea typeface="Libre Baskerville" pitchFamily="34" charset="-122"/>
                <a:cs typeface="Libre Baskerville" pitchFamily="34" charset="-120"/>
              </a:rPr>
              <a:t>Public responsibility</a:t>
            </a:r>
            <a:r>
              <a:rPr lang="en-US" sz="3900" dirty="0">
                <a:solidFill>
                  <a:srgbClr val="FFFFFF"/>
                </a:solidFill>
                <a:latin typeface="Libre Baskerville" pitchFamily="34" charset="0"/>
                <a:ea typeface="Libre Baskerville" pitchFamily="34" charset="-122"/>
                <a:cs typeface="Libre Baskerville" pitchFamily="34" charset="-120"/>
              </a:rPr>
              <a:t> </a:t>
            </a:r>
            <a:r>
              <a:rPr lang="en-US" sz="3900" dirty="0">
                <a:solidFill>
                  <a:srgbClr val="5C4E3D"/>
                </a:solidFill>
                <a:latin typeface="Libre Baskerville" pitchFamily="34" charset="0"/>
                <a:ea typeface="Libre Baskerville" pitchFamily="34" charset="-122"/>
                <a:cs typeface="Libre Baskerville" pitchFamily="34" charset="-120"/>
              </a:rPr>
              <a:t>OF higher education</a:t>
            </a:r>
            <a:endParaRPr lang="en-US" sz="3900" dirty="0"/>
          </a:p>
        </p:txBody>
      </p:sp>
      <p:sp>
        <p:nvSpPr>
          <p:cNvPr id="7" name="Shape 4"/>
          <p:cNvSpPr/>
          <p:nvPr/>
        </p:nvSpPr>
        <p:spPr>
          <a:xfrm>
            <a:off x="770930" y="2975491"/>
            <a:ext cx="6443067" cy="45720"/>
          </a:xfrm>
          <a:prstGeom prst="rect">
            <a:avLst/>
          </a:prstGeom>
          <a:solidFill>
            <a:srgbClr val="B88E23"/>
          </a:solidFill>
          <a:ln/>
        </p:spPr>
        <p:txBody>
          <a:bodyPr/>
          <a:lstStyle/>
          <a:p>
            <a:endParaRPr lang="en-US"/>
          </a:p>
        </p:txBody>
      </p:sp>
      <p:sp>
        <p:nvSpPr>
          <p:cNvPr id="8" name="Text 5"/>
          <p:cNvSpPr/>
          <p:nvPr/>
        </p:nvSpPr>
        <p:spPr>
          <a:xfrm>
            <a:off x="793790" y="321956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Core concept</a:t>
            </a:r>
            <a:endParaRPr lang="en-US" sz="1950" dirty="0"/>
          </a:p>
        </p:txBody>
      </p:sp>
      <p:sp>
        <p:nvSpPr>
          <p:cNvPr id="9" name="Text 6"/>
          <p:cNvSpPr/>
          <p:nvPr/>
        </p:nvSpPr>
        <p:spPr>
          <a:xfrm>
            <a:off x="793790" y="3648789"/>
            <a:ext cx="6397347" cy="95261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Public responsibility of higher education denotes the obligations of the higher education community to the broader society of which it is a part.</a:t>
            </a:r>
            <a:endParaRPr lang="en-US" sz="1550" dirty="0"/>
          </a:p>
        </p:txBody>
      </p:sp>
      <p:sp>
        <p:nvSpPr>
          <p:cNvPr id="10" name="Shape 7"/>
          <p:cNvSpPr/>
          <p:nvPr/>
        </p:nvSpPr>
        <p:spPr>
          <a:xfrm>
            <a:off x="7416284" y="2975491"/>
            <a:ext cx="6443186" cy="45720"/>
          </a:xfrm>
          <a:prstGeom prst="rect">
            <a:avLst/>
          </a:prstGeom>
          <a:solidFill>
            <a:srgbClr val="B88E23"/>
          </a:solidFill>
          <a:ln/>
        </p:spPr>
        <p:txBody>
          <a:bodyPr/>
          <a:lstStyle/>
          <a:p>
            <a:endParaRPr lang="en-US"/>
          </a:p>
        </p:txBody>
      </p:sp>
      <p:sp>
        <p:nvSpPr>
          <p:cNvPr id="11" name="Text 8"/>
          <p:cNvSpPr/>
          <p:nvPr/>
        </p:nvSpPr>
        <p:spPr>
          <a:xfrm>
            <a:off x="7439144" y="321956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The community</a:t>
            </a:r>
            <a:endParaRPr lang="en-US" sz="1950" dirty="0"/>
          </a:p>
        </p:txBody>
      </p:sp>
      <p:sp>
        <p:nvSpPr>
          <p:cNvPr id="12" name="Text 9"/>
          <p:cNvSpPr/>
          <p:nvPr/>
        </p:nvSpPr>
        <p:spPr>
          <a:xfrm>
            <a:off x="7439144" y="3648789"/>
            <a:ext cx="6397466" cy="95261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This community encompasses all staff and students, institutional leaders, and members of higher education organisations (e.g., university, student, and staff associations).</a:t>
            </a:r>
            <a:endParaRPr lang="en-US" sz="1550" dirty="0"/>
          </a:p>
        </p:txBody>
      </p:sp>
      <p:sp>
        <p:nvSpPr>
          <p:cNvPr id="13" name="Shape 10"/>
          <p:cNvSpPr/>
          <p:nvPr/>
        </p:nvSpPr>
        <p:spPr>
          <a:xfrm>
            <a:off x="770930" y="4998244"/>
            <a:ext cx="6443067" cy="45720"/>
          </a:xfrm>
          <a:prstGeom prst="rect">
            <a:avLst/>
          </a:prstGeom>
          <a:solidFill>
            <a:srgbClr val="B88E23"/>
          </a:solidFill>
          <a:ln/>
        </p:spPr>
        <p:txBody>
          <a:bodyPr/>
          <a:lstStyle/>
          <a:p>
            <a:endParaRPr lang="en-US"/>
          </a:p>
        </p:txBody>
      </p:sp>
      <p:sp>
        <p:nvSpPr>
          <p:cNvPr id="14" name="Text 11"/>
          <p:cNvSpPr/>
          <p:nvPr/>
        </p:nvSpPr>
        <p:spPr>
          <a:xfrm>
            <a:off x="793790" y="52423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Role in governance</a:t>
            </a:r>
            <a:endParaRPr lang="en-US" sz="1950" dirty="0"/>
          </a:p>
        </p:txBody>
      </p:sp>
      <p:sp>
        <p:nvSpPr>
          <p:cNvPr id="15" name="Text 12"/>
          <p:cNvSpPr/>
          <p:nvPr/>
        </p:nvSpPr>
        <p:spPr>
          <a:xfrm>
            <a:off x="793790" y="5671542"/>
            <a:ext cx="6397347" cy="95261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Whilst public authorities have final responsibility for regulatory frameworks, higher education institutions should engage in the design and implementation of these frameworks.</a:t>
            </a:r>
            <a:endParaRPr lang="en-US" sz="1550" dirty="0"/>
          </a:p>
        </p:txBody>
      </p:sp>
      <p:sp>
        <p:nvSpPr>
          <p:cNvPr id="16" name="Shape 13"/>
          <p:cNvSpPr/>
          <p:nvPr/>
        </p:nvSpPr>
        <p:spPr>
          <a:xfrm>
            <a:off x="7416284" y="4998244"/>
            <a:ext cx="6443186" cy="45720"/>
          </a:xfrm>
          <a:prstGeom prst="rect">
            <a:avLst/>
          </a:prstGeom>
          <a:solidFill>
            <a:srgbClr val="B88E23"/>
          </a:solidFill>
          <a:ln/>
        </p:spPr>
        <p:txBody>
          <a:bodyPr/>
          <a:lstStyle/>
          <a:p>
            <a:endParaRPr lang="en-US"/>
          </a:p>
        </p:txBody>
      </p:sp>
      <p:sp>
        <p:nvSpPr>
          <p:cNvPr id="17" name="Text 14"/>
          <p:cNvSpPr/>
          <p:nvPr/>
        </p:nvSpPr>
        <p:spPr>
          <a:xfrm>
            <a:off x="7439144" y="52423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Self-regulation</a:t>
            </a:r>
            <a:endParaRPr lang="en-US" sz="1950" dirty="0"/>
          </a:p>
        </p:txBody>
      </p:sp>
      <p:sp>
        <p:nvSpPr>
          <p:cNvPr id="18" name="Text 15"/>
          <p:cNvSpPr/>
          <p:nvPr/>
        </p:nvSpPr>
        <p:spPr>
          <a:xfrm>
            <a:off x="7439144" y="5671542"/>
            <a:ext cx="6397466" cy="952619"/>
          </a:xfrm>
          <a:prstGeom prst="rect">
            <a:avLst/>
          </a:prstGeom>
          <a:noFill/>
          <a:ln/>
        </p:spPr>
        <p:txBody>
          <a:bodyPr wrap="square" lIns="0" tIns="0" rIns="0" bIns="0" rtlCol="0" anchor="t"/>
          <a:lstStyle/>
          <a:p>
            <a:pPr marL="0" indent="0" algn="l">
              <a:lnSpc>
                <a:spcPts val="2500"/>
              </a:lnSpc>
              <a:buNone/>
            </a:pPr>
            <a:r>
              <a:rPr lang="en-US" sz="1550" dirty="0">
                <a:solidFill>
                  <a:srgbClr val="5C4E3D"/>
                </a:solidFill>
                <a:latin typeface="DM Sans" pitchFamily="34" charset="0"/>
                <a:ea typeface="DM Sans" pitchFamily="34" charset="-122"/>
                <a:cs typeface="DM Sans" pitchFamily="34" charset="-120"/>
              </a:rPr>
              <a:t>Through its own actions, internal regulation, and policies, the higher education community must ensure that the fundamental values of higher education are respected, furthered, and implemented.</a:t>
            </a:r>
            <a:endParaRPr lang="en-US" sz="15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spTree>
      <p:nvGrpSpPr>
        <p:cNvPr id="1" name=""/>
        <p:cNvGrpSpPr/>
        <p:nvPr/>
      </p:nvGrpSpPr>
      <p:grpSpPr>
        <a:xfrm>
          <a:off x="0" y="0"/>
          <a:ext cx="0" cy="0"/>
          <a:chOff x="0" y="0"/>
          <a:chExt cx="0" cy="0"/>
        </a:xfrm>
      </p:grpSpPr>
      <p:sp>
        <p:nvSpPr>
          <p:cNvPr id="2" name="Text 0"/>
          <p:cNvSpPr/>
          <p:nvPr/>
        </p:nvSpPr>
        <p:spPr>
          <a:xfrm>
            <a:off x="793790" y="1310878"/>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Core academic mission and knowledge as a </a:t>
            </a:r>
            <a:r>
              <a:rPr lang="en-US" sz="3900" dirty="0">
                <a:solidFill>
                  <a:srgbClr val="B88E23"/>
                </a:solidFill>
                <a:latin typeface="Libre Baskerville" pitchFamily="34" charset="0"/>
                <a:ea typeface="Libre Baskerville" pitchFamily="34" charset="-122"/>
                <a:cs typeface="Libre Baskerville" pitchFamily="34" charset="-120"/>
              </a:rPr>
              <a:t>public good</a:t>
            </a:r>
            <a:endParaRPr lang="en-US" sz="3900" dirty="0"/>
          </a:p>
        </p:txBody>
      </p:sp>
      <p:sp>
        <p:nvSpPr>
          <p:cNvPr id="3" name="Shape 1"/>
          <p:cNvSpPr/>
          <p:nvPr/>
        </p:nvSpPr>
        <p:spPr>
          <a:xfrm>
            <a:off x="793790" y="2947868"/>
            <a:ext cx="6422231" cy="1886188"/>
          </a:xfrm>
          <a:prstGeom prst="roundRect">
            <a:avLst>
              <a:gd name="adj" fmla="val 5817"/>
            </a:avLst>
          </a:prstGeom>
          <a:solidFill>
            <a:srgbClr val="FFFDFA"/>
          </a:solidFill>
          <a:ln w="22860">
            <a:solidFill>
              <a:srgbClr val="DDD3BA"/>
            </a:solidFill>
            <a:prstDash val="solid"/>
          </a:ln>
        </p:spPr>
        <p:txBody>
          <a:bodyPr/>
          <a:lstStyle/>
          <a:p>
            <a:endParaRPr lang="en-US"/>
          </a:p>
        </p:txBody>
      </p:sp>
      <p:sp>
        <p:nvSpPr>
          <p:cNvPr id="4" name="Shape 2"/>
          <p:cNvSpPr/>
          <p:nvPr/>
        </p:nvSpPr>
        <p:spPr>
          <a:xfrm>
            <a:off x="770930" y="2947868"/>
            <a:ext cx="91440" cy="1886188"/>
          </a:xfrm>
          <a:prstGeom prst="roundRect">
            <a:avLst>
              <a:gd name="adj" fmla="val 91163"/>
            </a:avLst>
          </a:prstGeom>
          <a:solidFill>
            <a:srgbClr val="B88E23"/>
          </a:solidFill>
          <a:ln/>
        </p:spPr>
        <p:txBody>
          <a:bodyPr/>
          <a:lstStyle/>
          <a:p>
            <a:endParaRPr lang="en-US"/>
          </a:p>
        </p:txBody>
      </p:sp>
      <p:sp>
        <p:nvSpPr>
          <p:cNvPr id="5" name="Text 3"/>
          <p:cNvSpPr/>
          <p:nvPr/>
        </p:nvSpPr>
        <p:spPr>
          <a:xfrm>
            <a:off x="1083588" y="3169087"/>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Pursuit of truth</a:t>
            </a:r>
            <a:endParaRPr lang="en-US" sz="2300" dirty="0"/>
          </a:p>
        </p:txBody>
      </p:sp>
      <p:sp>
        <p:nvSpPr>
          <p:cNvPr id="6" name="Text 4"/>
          <p:cNvSpPr/>
          <p:nvPr/>
        </p:nvSpPr>
        <p:spPr>
          <a:xfrm>
            <a:off x="1083588" y="3660219"/>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should pursue truth and the production, transmission, dissemination, curation, and use of knowledge as a public good.</a:t>
            </a:r>
            <a:endParaRPr lang="en-US" sz="1550" dirty="0"/>
          </a:p>
        </p:txBody>
      </p:sp>
      <p:sp>
        <p:nvSpPr>
          <p:cNvPr id="7" name="Shape 5"/>
          <p:cNvSpPr/>
          <p:nvPr/>
        </p:nvSpPr>
        <p:spPr>
          <a:xfrm>
            <a:off x="7414379" y="2947868"/>
            <a:ext cx="6422231" cy="1886188"/>
          </a:xfrm>
          <a:prstGeom prst="roundRect">
            <a:avLst>
              <a:gd name="adj" fmla="val 5817"/>
            </a:avLst>
          </a:prstGeom>
          <a:solidFill>
            <a:srgbClr val="FFFDFA"/>
          </a:solidFill>
          <a:ln w="22860">
            <a:solidFill>
              <a:srgbClr val="DDD3BA"/>
            </a:solidFill>
            <a:prstDash val="solid"/>
          </a:ln>
        </p:spPr>
        <p:txBody>
          <a:bodyPr/>
          <a:lstStyle/>
          <a:p>
            <a:endParaRPr lang="en-US"/>
          </a:p>
        </p:txBody>
      </p:sp>
      <p:sp>
        <p:nvSpPr>
          <p:cNvPr id="8" name="Shape 6"/>
          <p:cNvSpPr/>
          <p:nvPr/>
        </p:nvSpPr>
        <p:spPr>
          <a:xfrm>
            <a:off x="7391519" y="2947868"/>
            <a:ext cx="91440" cy="1886188"/>
          </a:xfrm>
          <a:prstGeom prst="roundRect">
            <a:avLst>
              <a:gd name="adj" fmla="val 91163"/>
            </a:avLst>
          </a:prstGeom>
          <a:solidFill>
            <a:srgbClr val="B88E23"/>
          </a:solidFill>
          <a:ln/>
        </p:spPr>
        <p:txBody>
          <a:bodyPr/>
          <a:lstStyle/>
          <a:p>
            <a:endParaRPr lang="en-US"/>
          </a:p>
        </p:txBody>
      </p:sp>
      <p:sp>
        <p:nvSpPr>
          <p:cNvPr id="9" name="Text 7"/>
          <p:cNvSpPr/>
          <p:nvPr/>
        </p:nvSpPr>
        <p:spPr>
          <a:xfrm>
            <a:off x="7704177" y="3169087"/>
            <a:ext cx="3171825"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Upholding standards</a:t>
            </a:r>
            <a:endParaRPr lang="en-US" sz="2300" dirty="0"/>
          </a:p>
        </p:txBody>
      </p:sp>
      <p:sp>
        <p:nvSpPr>
          <p:cNvPr id="10" name="Text 8"/>
          <p:cNvSpPr/>
          <p:nvPr/>
        </p:nvSpPr>
        <p:spPr>
          <a:xfrm>
            <a:off x="7704177" y="3660219"/>
            <a:ext cx="5911215"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must uphold and develop the standards of teaching, learning, and research within and across academic disciplines.</a:t>
            </a:r>
            <a:endParaRPr lang="en-US" sz="1550" dirty="0"/>
          </a:p>
        </p:txBody>
      </p:sp>
      <p:sp>
        <p:nvSpPr>
          <p:cNvPr id="11" name="Shape 9"/>
          <p:cNvSpPr/>
          <p:nvPr/>
        </p:nvSpPr>
        <p:spPr>
          <a:xfrm>
            <a:off x="793790" y="5032415"/>
            <a:ext cx="6422231" cy="1886188"/>
          </a:xfrm>
          <a:prstGeom prst="roundRect">
            <a:avLst>
              <a:gd name="adj" fmla="val 5817"/>
            </a:avLst>
          </a:prstGeom>
          <a:solidFill>
            <a:srgbClr val="FFFDFA"/>
          </a:solidFill>
          <a:ln w="22860">
            <a:solidFill>
              <a:srgbClr val="DDD3BA"/>
            </a:solidFill>
            <a:prstDash val="solid"/>
          </a:ln>
        </p:spPr>
        <p:txBody>
          <a:bodyPr/>
          <a:lstStyle/>
          <a:p>
            <a:endParaRPr lang="en-US"/>
          </a:p>
        </p:txBody>
      </p:sp>
      <p:sp>
        <p:nvSpPr>
          <p:cNvPr id="12" name="Shape 10"/>
          <p:cNvSpPr/>
          <p:nvPr/>
        </p:nvSpPr>
        <p:spPr>
          <a:xfrm>
            <a:off x="770930" y="5032415"/>
            <a:ext cx="91440" cy="1886188"/>
          </a:xfrm>
          <a:prstGeom prst="roundRect">
            <a:avLst>
              <a:gd name="adj" fmla="val 91163"/>
            </a:avLst>
          </a:prstGeom>
          <a:solidFill>
            <a:srgbClr val="B88E23"/>
          </a:solidFill>
          <a:ln/>
        </p:spPr>
        <p:txBody>
          <a:bodyPr/>
          <a:lstStyle/>
          <a:p>
            <a:endParaRPr lang="en-US"/>
          </a:p>
        </p:txBody>
      </p:sp>
      <p:sp>
        <p:nvSpPr>
          <p:cNvPr id="13" name="Text 11"/>
          <p:cNvSpPr/>
          <p:nvPr/>
        </p:nvSpPr>
        <p:spPr>
          <a:xfrm>
            <a:off x="1083588" y="5253633"/>
            <a:ext cx="3199805"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Societal contribution</a:t>
            </a:r>
            <a:endParaRPr lang="en-US" sz="2300" dirty="0"/>
          </a:p>
        </p:txBody>
      </p:sp>
      <p:sp>
        <p:nvSpPr>
          <p:cNvPr id="14" name="Text 12"/>
          <p:cNvSpPr/>
          <p:nvPr/>
        </p:nvSpPr>
        <p:spPr>
          <a:xfrm>
            <a:off x="1083588" y="5744766"/>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community should contribute to the development of society on the basis of scholarship and research as well as teaching and learning.</a:t>
            </a:r>
            <a:endParaRPr lang="en-US" sz="1550" dirty="0"/>
          </a:p>
        </p:txBody>
      </p:sp>
      <p:sp>
        <p:nvSpPr>
          <p:cNvPr id="15" name="Shape 13"/>
          <p:cNvSpPr/>
          <p:nvPr/>
        </p:nvSpPr>
        <p:spPr>
          <a:xfrm>
            <a:off x="7414379" y="5032415"/>
            <a:ext cx="6422231" cy="1886188"/>
          </a:xfrm>
          <a:prstGeom prst="roundRect">
            <a:avLst>
              <a:gd name="adj" fmla="val 5817"/>
            </a:avLst>
          </a:prstGeom>
          <a:solidFill>
            <a:srgbClr val="FFFDFA"/>
          </a:solidFill>
          <a:ln w="22860">
            <a:solidFill>
              <a:srgbClr val="DDD3BA"/>
            </a:solidFill>
            <a:prstDash val="solid"/>
          </a:ln>
        </p:spPr>
        <p:txBody>
          <a:bodyPr/>
          <a:lstStyle/>
          <a:p>
            <a:endParaRPr lang="en-US"/>
          </a:p>
        </p:txBody>
      </p:sp>
      <p:sp>
        <p:nvSpPr>
          <p:cNvPr id="16" name="Shape 14"/>
          <p:cNvSpPr/>
          <p:nvPr/>
        </p:nvSpPr>
        <p:spPr>
          <a:xfrm>
            <a:off x="7391519" y="5032415"/>
            <a:ext cx="91440" cy="1886188"/>
          </a:xfrm>
          <a:prstGeom prst="roundRect">
            <a:avLst>
              <a:gd name="adj" fmla="val 91163"/>
            </a:avLst>
          </a:prstGeom>
          <a:solidFill>
            <a:srgbClr val="B88E23"/>
          </a:solidFill>
          <a:ln/>
        </p:spPr>
        <p:txBody>
          <a:bodyPr/>
          <a:lstStyle/>
          <a:p>
            <a:endParaRPr lang="en-US"/>
          </a:p>
        </p:txBody>
      </p:sp>
      <p:sp>
        <p:nvSpPr>
          <p:cNvPr id="17" name="Text 15"/>
          <p:cNvSpPr/>
          <p:nvPr/>
        </p:nvSpPr>
        <p:spPr>
          <a:xfrm>
            <a:off x="7704177" y="5253633"/>
            <a:ext cx="3196828" cy="372070"/>
          </a:xfrm>
          <a:prstGeom prst="rect">
            <a:avLst/>
          </a:prstGeom>
          <a:noFill/>
          <a:ln/>
        </p:spPr>
        <p:txBody>
          <a:bodyPr wrap="none" lIns="0" tIns="0" rIns="0" bIns="0" rtlCol="0" anchor="t"/>
          <a:lstStyle/>
          <a:p>
            <a:pPr marL="0" indent="0" algn="l">
              <a:lnSpc>
                <a:spcPts val="2900"/>
              </a:lnSpc>
              <a:buNone/>
            </a:pPr>
            <a:r>
              <a:rPr lang="en-US" sz="2300" dirty="0">
                <a:solidFill>
                  <a:srgbClr val="454240"/>
                </a:solidFill>
                <a:latin typeface="Libre Baskerville" pitchFamily="34" charset="0"/>
                <a:ea typeface="Libre Baskerville" pitchFamily="34" charset="-122"/>
                <a:cs typeface="Libre Baskerville" pitchFamily="34" charset="-120"/>
              </a:rPr>
              <a:t>Informing the public</a:t>
            </a:r>
            <a:endParaRPr lang="en-US" sz="2300" dirty="0"/>
          </a:p>
        </p:txBody>
      </p:sp>
      <p:sp>
        <p:nvSpPr>
          <p:cNvPr id="18" name="Text 16"/>
          <p:cNvSpPr/>
          <p:nvPr/>
        </p:nvSpPr>
        <p:spPr>
          <a:xfrm>
            <a:off x="7704177" y="5744766"/>
            <a:ext cx="5911215"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should continuously inform broader society of its work and results.</a:t>
            </a:r>
            <a:endParaRPr lang="en-US" sz="155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spTree>
      <p:nvGrpSpPr>
        <p:cNvPr id="1" name=""/>
        <p:cNvGrpSpPr/>
        <p:nvPr/>
      </p:nvGrpSpPr>
      <p:grpSpPr>
        <a:xfrm>
          <a:off x="0" y="0"/>
          <a:ext cx="0" cy="0"/>
          <a:chOff x="0" y="0"/>
          <a:chExt cx="0" cy="0"/>
        </a:xfrm>
      </p:grpSpPr>
      <p:sp>
        <p:nvSpPr>
          <p:cNvPr id="2" name="Text 0"/>
          <p:cNvSpPr/>
          <p:nvPr/>
        </p:nvSpPr>
        <p:spPr>
          <a:xfrm>
            <a:off x="793790" y="813197"/>
            <a:ext cx="8591788"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Engagement and </a:t>
            </a:r>
            <a:r>
              <a:rPr lang="en-US" sz="3900" dirty="0">
                <a:solidFill>
                  <a:srgbClr val="B88E23"/>
                </a:solidFill>
                <a:latin typeface="Libre Baskerville" pitchFamily="34" charset="0"/>
                <a:ea typeface="Libre Baskerville" pitchFamily="34" charset="-122"/>
                <a:cs typeface="Libre Baskerville" pitchFamily="34" charset="-120"/>
              </a:rPr>
              <a:t>problem solving</a:t>
            </a:r>
            <a:endParaRPr lang="en-US" sz="390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90" y="1830110"/>
            <a:ext cx="4347567" cy="793790"/>
          </a:xfrm>
          <a:prstGeom prst="rect">
            <a:avLst/>
          </a:prstGeom>
        </p:spPr>
      </p:pic>
      <p:sp>
        <p:nvSpPr>
          <p:cNvPr id="4" name="Text 1"/>
          <p:cNvSpPr/>
          <p:nvPr/>
        </p:nvSpPr>
        <p:spPr>
          <a:xfrm>
            <a:off x="992148" y="2822258"/>
            <a:ext cx="323409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Responding to challenges</a:t>
            </a:r>
            <a:endParaRPr lang="en-US" sz="1950" dirty="0"/>
          </a:p>
        </p:txBody>
      </p:sp>
      <p:sp>
        <p:nvSpPr>
          <p:cNvPr id="5" name="Text 2"/>
          <p:cNvSpPr/>
          <p:nvPr/>
        </p:nvSpPr>
        <p:spPr>
          <a:xfrm>
            <a:off x="992148" y="3251478"/>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community must engage with and respond to the aspirations and challenges of the world and to the communities they serve.</a:t>
            </a:r>
            <a:endParaRPr lang="en-US" sz="1550" dirty="0"/>
          </a:p>
        </p:txBody>
      </p:sp>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1357" y="1830110"/>
            <a:ext cx="4347567" cy="793790"/>
          </a:xfrm>
          <a:prstGeom prst="rect">
            <a:avLst/>
          </a:prstGeom>
        </p:spPr>
      </p:pic>
      <p:sp>
        <p:nvSpPr>
          <p:cNvPr id="7" name="Text 3"/>
          <p:cNvSpPr/>
          <p:nvPr/>
        </p:nvSpPr>
        <p:spPr>
          <a:xfrm>
            <a:off x="5339715" y="2822258"/>
            <a:ext cx="2885122"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Problem identification</a:t>
            </a:r>
            <a:endParaRPr lang="en-US" sz="1950" dirty="0"/>
          </a:p>
        </p:txBody>
      </p:sp>
      <p:sp>
        <p:nvSpPr>
          <p:cNvPr id="8" name="Text 4"/>
          <p:cNvSpPr/>
          <p:nvPr/>
        </p:nvSpPr>
        <p:spPr>
          <a:xfrm>
            <a:off x="5339715" y="3251478"/>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should engage in the identification, analysis, and understanding of the problems that confront broader society and individual constituencies.</a:t>
            </a:r>
            <a:endParaRPr lang="en-US" sz="1550" dirty="0"/>
          </a:p>
        </p:txBody>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88924" y="1830110"/>
            <a:ext cx="4347567" cy="793790"/>
          </a:xfrm>
          <a:prstGeom prst="rect">
            <a:avLst/>
          </a:prstGeom>
        </p:spPr>
      </p:pic>
      <p:sp>
        <p:nvSpPr>
          <p:cNvPr id="10" name="Text 5"/>
          <p:cNvSpPr/>
          <p:nvPr/>
        </p:nvSpPr>
        <p:spPr>
          <a:xfrm>
            <a:off x="9687282" y="2822258"/>
            <a:ext cx="2496026"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Designing solutions</a:t>
            </a:r>
            <a:endParaRPr lang="en-US" sz="1950" dirty="0"/>
          </a:p>
        </p:txBody>
      </p:sp>
      <p:sp>
        <p:nvSpPr>
          <p:cNvPr id="11" name="Text 6"/>
          <p:cNvSpPr/>
          <p:nvPr/>
        </p:nvSpPr>
        <p:spPr>
          <a:xfrm>
            <a:off x="9687282" y="3251478"/>
            <a:ext cx="3950851" cy="158769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should participate in designing solutions to these problems and provide expertise to meet these challenges, in accordance with its own standards and values.</a:t>
            </a:r>
            <a:endParaRPr lang="en-US" sz="1550" dirty="0"/>
          </a:p>
        </p:txBody>
      </p:sp>
      <p:sp>
        <p:nvSpPr>
          <p:cNvPr id="12" name="Text 7"/>
          <p:cNvSpPr/>
          <p:nvPr/>
        </p:nvSpPr>
        <p:spPr>
          <a:xfrm>
            <a:off x="793790" y="5459135"/>
            <a:ext cx="3351848"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Public sphere engagement</a:t>
            </a:r>
            <a:endParaRPr lang="en-US" sz="1950" dirty="0"/>
          </a:p>
        </p:txBody>
      </p:sp>
      <p:sp>
        <p:nvSpPr>
          <p:cNvPr id="13" name="Text 8"/>
          <p:cNvSpPr/>
          <p:nvPr/>
        </p:nvSpPr>
        <p:spPr>
          <a:xfrm>
            <a:off x="793790" y="5967651"/>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should engage in and with the public sphere, including in public debate, to ensure that societies are developed and governed on the basis of factual knowledge as well as critical and constructive thinking.</a:t>
            </a:r>
            <a:endParaRPr lang="en-US" sz="1550" dirty="0"/>
          </a:p>
        </p:txBody>
      </p:sp>
      <p:sp>
        <p:nvSpPr>
          <p:cNvPr id="14" name="Text 9"/>
          <p:cNvSpPr/>
          <p:nvPr/>
        </p:nvSpPr>
        <p:spPr>
          <a:xfrm>
            <a:off x="7564874" y="5459135"/>
            <a:ext cx="3161943" cy="310158"/>
          </a:xfrm>
          <a:prstGeom prst="rect">
            <a:avLst/>
          </a:prstGeom>
          <a:noFill/>
          <a:ln/>
        </p:spPr>
        <p:txBody>
          <a:bodyPr wrap="none" lIns="0" tIns="0" rIns="0" bIns="0" rtlCol="0" anchor="t"/>
          <a:lstStyle/>
          <a:p>
            <a:pPr marL="0" indent="0" algn="l">
              <a:lnSpc>
                <a:spcPts val="2400"/>
              </a:lnSpc>
              <a:buNone/>
            </a:pPr>
            <a:r>
              <a:rPr lang="en-US" sz="1950" dirty="0">
                <a:solidFill>
                  <a:srgbClr val="5C4E3D"/>
                </a:solidFill>
                <a:latin typeface="Libre Baskerville" pitchFamily="34" charset="0"/>
                <a:ea typeface="Libre Baskerville" pitchFamily="34" charset="-122"/>
                <a:cs typeface="Libre Baskerville" pitchFamily="34" charset="-120"/>
              </a:rPr>
              <a:t>Improving opportunities</a:t>
            </a:r>
            <a:endParaRPr lang="en-US" sz="1950" dirty="0"/>
          </a:p>
        </p:txBody>
      </p:sp>
      <p:sp>
        <p:nvSpPr>
          <p:cNvPr id="15" name="Text 10"/>
          <p:cNvSpPr/>
          <p:nvPr/>
        </p:nvSpPr>
        <p:spPr>
          <a:xfrm>
            <a:off x="7564874" y="5967651"/>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community should work with society to help improve opportunities for all members of society, in accordance with the democratic and social missions of higher education.</a:t>
            </a:r>
            <a:endParaRPr lang="en-US" sz="15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spTree>
      <p:nvGrpSpPr>
        <p:cNvPr id="1" name=""/>
        <p:cNvGrpSpPr/>
        <p:nvPr/>
      </p:nvGrpSpPr>
      <p:grpSpPr>
        <a:xfrm>
          <a:off x="0" y="0"/>
          <a:ext cx="0" cy="0"/>
          <a:chOff x="0" y="0"/>
          <a:chExt cx="0" cy="0"/>
        </a:xfrm>
      </p:grpSpPr>
      <p:sp>
        <p:nvSpPr>
          <p:cNvPr id="2" name="Text 0"/>
          <p:cNvSpPr/>
          <p:nvPr/>
        </p:nvSpPr>
        <p:spPr>
          <a:xfrm>
            <a:off x="793790" y="1517213"/>
            <a:ext cx="9811226"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Ethics, access, and internal </a:t>
            </a:r>
            <a:r>
              <a:rPr lang="en-US" sz="3900" dirty="0">
                <a:solidFill>
                  <a:srgbClr val="B88E23"/>
                </a:solidFill>
                <a:latin typeface="Libre Baskerville" pitchFamily="34" charset="0"/>
                <a:ea typeface="Libre Baskerville" pitchFamily="34" charset="-122"/>
                <a:cs typeface="Libre Baskerville" pitchFamily="34" charset="-120"/>
              </a:rPr>
              <a:t>governance</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558891"/>
            <a:ext cx="198358" cy="198358"/>
          </a:xfrm>
          <a:prstGeom prst="rect">
            <a:avLst/>
          </a:prstGeom>
        </p:spPr>
      </p:pic>
      <p:sp>
        <p:nvSpPr>
          <p:cNvPr id="4" name="Shape 1"/>
          <p:cNvSpPr/>
          <p:nvPr/>
        </p:nvSpPr>
        <p:spPr>
          <a:xfrm>
            <a:off x="793790" y="2848451"/>
            <a:ext cx="4215289" cy="22860"/>
          </a:xfrm>
          <a:prstGeom prst="rect">
            <a:avLst/>
          </a:prstGeom>
          <a:solidFill>
            <a:srgbClr val="B88E23"/>
          </a:solidFill>
          <a:ln/>
        </p:spPr>
        <p:txBody>
          <a:bodyPr/>
          <a:lstStyle/>
          <a:p>
            <a:endParaRPr lang="en-US"/>
          </a:p>
        </p:txBody>
      </p:sp>
      <p:sp>
        <p:nvSpPr>
          <p:cNvPr id="5" name="Text 2"/>
          <p:cNvSpPr/>
          <p:nvPr/>
        </p:nvSpPr>
        <p:spPr>
          <a:xfrm>
            <a:off x="793790" y="29933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Culture of integrity</a:t>
            </a:r>
            <a:endParaRPr lang="en-US" sz="1950" dirty="0"/>
          </a:p>
        </p:txBody>
      </p:sp>
      <p:sp>
        <p:nvSpPr>
          <p:cNvPr id="6" name="Text 3"/>
          <p:cNvSpPr/>
          <p:nvPr/>
        </p:nvSpPr>
        <p:spPr>
          <a:xfrm>
            <a:off x="793790" y="3422571"/>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should seek to foster and disseminate, and should itself be guided by, a culture of democracy, solidarity, and integrity.</a:t>
            </a:r>
            <a:endParaRPr lang="en-US" sz="15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437" y="2558891"/>
            <a:ext cx="198358" cy="198358"/>
          </a:xfrm>
          <a:prstGeom prst="rect">
            <a:avLst/>
          </a:prstGeom>
        </p:spPr>
      </p:pic>
      <p:sp>
        <p:nvSpPr>
          <p:cNvPr id="8" name="Shape 4"/>
          <p:cNvSpPr/>
          <p:nvPr/>
        </p:nvSpPr>
        <p:spPr>
          <a:xfrm>
            <a:off x="5207437" y="2848451"/>
            <a:ext cx="4215408" cy="22860"/>
          </a:xfrm>
          <a:prstGeom prst="rect">
            <a:avLst/>
          </a:prstGeom>
          <a:solidFill>
            <a:srgbClr val="B88E23"/>
          </a:solidFill>
          <a:ln/>
        </p:spPr>
        <p:txBody>
          <a:bodyPr/>
          <a:lstStyle/>
          <a:p>
            <a:endParaRPr lang="en-US"/>
          </a:p>
        </p:txBody>
      </p:sp>
      <p:sp>
        <p:nvSpPr>
          <p:cNvPr id="9" name="Text 5"/>
          <p:cNvSpPr/>
          <p:nvPr/>
        </p:nvSpPr>
        <p:spPr>
          <a:xfrm>
            <a:off x="5207437" y="29933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Risk information</a:t>
            </a:r>
            <a:endParaRPr lang="en-US" sz="1950" dirty="0"/>
          </a:p>
        </p:txBody>
      </p:sp>
      <p:sp>
        <p:nvSpPr>
          <p:cNvPr id="10" name="Text 6"/>
          <p:cNvSpPr/>
          <p:nvPr/>
        </p:nvSpPr>
        <p:spPr>
          <a:xfrm>
            <a:off x="5207437" y="3422571"/>
            <a:ext cx="4215408"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should provide information publicly about societal risks related to action or inaction, provided such risks can be determined on the basis of research and scholarship.</a:t>
            </a:r>
            <a:endParaRPr lang="en-US" sz="1550" dirty="0"/>
          </a:p>
        </p:txBody>
      </p:sp>
      <p:pic>
        <p:nvPicPr>
          <p:cNvPr id="11"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1203" y="2558891"/>
            <a:ext cx="198358" cy="198358"/>
          </a:xfrm>
          <a:prstGeom prst="rect">
            <a:avLst/>
          </a:prstGeom>
        </p:spPr>
      </p:pic>
      <p:sp>
        <p:nvSpPr>
          <p:cNvPr id="12" name="Shape 7"/>
          <p:cNvSpPr/>
          <p:nvPr/>
        </p:nvSpPr>
        <p:spPr>
          <a:xfrm>
            <a:off x="9621203" y="2848451"/>
            <a:ext cx="4215289" cy="22860"/>
          </a:xfrm>
          <a:prstGeom prst="rect">
            <a:avLst/>
          </a:prstGeom>
          <a:solidFill>
            <a:srgbClr val="B88E23"/>
          </a:solidFill>
          <a:ln/>
        </p:spPr>
        <p:txBody>
          <a:bodyPr/>
          <a:lstStyle/>
          <a:p>
            <a:endParaRPr lang="en-US"/>
          </a:p>
        </p:txBody>
      </p:sp>
      <p:sp>
        <p:nvSpPr>
          <p:cNvPr id="13" name="Text 8"/>
          <p:cNvSpPr/>
          <p:nvPr/>
        </p:nvSpPr>
        <p:spPr>
          <a:xfrm>
            <a:off x="9621203" y="29933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Policy integrity</a:t>
            </a:r>
            <a:endParaRPr lang="en-US" sz="1950" dirty="0"/>
          </a:p>
        </p:txBody>
      </p:sp>
      <p:sp>
        <p:nvSpPr>
          <p:cNvPr id="14" name="Text 9"/>
          <p:cNvSpPr/>
          <p:nvPr/>
        </p:nvSpPr>
        <p:spPr>
          <a:xfrm>
            <a:off x="9621203" y="3422571"/>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should design and pursue its policies and activities in ways that are consistent with fairness, non-discrimination, and transparency.</a:t>
            </a:r>
            <a:endParaRPr lang="en-US" sz="1550" dirty="0"/>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790" y="5064681"/>
            <a:ext cx="198358" cy="198358"/>
          </a:xfrm>
          <a:prstGeom prst="rect">
            <a:avLst/>
          </a:prstGeom>
        </p:spPr>
      </p:pic>
      <p:sp>
        <p:nvSpPr>
          <p:cNvPr id="16" name="Shape 10"/>
          <p:cNvSpPr/>
          <p:nvPr/>
        </p:nvSpPr>
        <p:spPr>
          <a:xfrm>
            <a:off x="793790" y="5354241"/>
            <a:ext cx="6422112" cy="22860"/>
          </a:xfrm>
          <a:prstGeom prst="rect">
            <a:avLst/>
          </a:prstGeom>
          <a:solidFill>
            <a:srgbClr val="B88E23"/>
          </a:solidFill>
          <a:ln/>
        </p:spPr>
        <p:txBody>
          <a:bodyPr/>
          <a:lstStyle/>
          <a:p>
            <a:endParaRPr lang="en-US"/>
          </a:p>
        </p:txBody>
      </p:sp>
      <p:sp>
        <p:nvSpPr>
          <p:cNvPr id="17" name="Text 11"/>
          <p:cNvSpPr/>
          <p:nvPr/>
        </p:nvSpPr>
        <p:spPr>
          <a:xfrm>
            <a:off x="793790" y="549914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Access and equity</a:t>
            </a:r>
            <a:endParaRPr lang="en-US" sz="1950" dirty="0"/>
          </a:p>
        </p:txBody>
      </p:sp>
      <p:sp>
        <p:nvSpPr>
          <p:cNvPr id="18" name="Text 12"/>
          <p:cNvSpPr/>
          <p:nvPr/>
        </p:nvSpPr>
        <p:spPr>
          <a:xfrm>
            <a:off x="793790" y="5928360"/>
            <a:ext cx="6422112"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It must offer access to higher education to qualified candidates without regard to their economic, social, ethnic, or other background.</a:t>
            </a:r>
            <a:endParaRPr lang="en-US" sz="1550" dirty="0"/>
          </a:p>
        </p:txBody>
      </p:sp>
      <p:pic>
        <p:nvPicPr>
          <p:cNvPr id="19"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14260" y="5064681"/>
            <a:ext cx="198358" cy="198358"/>
          </a:xfrm>
          <a:prstGeom prst="rect">
            <a:avLst/>
          </a:prstGeom>
        </p:spPr>
      </p:pic>
      <p:sp>
        <p:nvSpPr>
          <p:cNvPr id="20" name="Shape 13"/>
          <p:cNvSpPr/>
          <p:nvPr/>
        </p:nvSpPr>
        <p:spPr>
          <a:xfrm>
            <a:off x="7414260" y="5354241"/>
            <a:ext cx="6422231" cy="22860"/>
          </a:xfrm>
          <a:prstGeom prst="rect">
            <a:avLst/>
          </a:prstGeom>
          <a:solidFill>
            <a:srgbClr val="B88E23"/>
          </a:solidFill>
          <a:ln/>
        </p:spPr>
        <p:txBody>
          <a:bodyPr/>
          <a:lstStyle/>
          <a:p>
            <a:endParaRPr lang="en-US"/>
          </a:p>
        </p:txBody>
      </p:sp>
      <p:sp>
        <p:nvSpPr>
          <p:cNvPr id="21" name="Text 14"/>
          <p:cNvSpPr/>
          <p:nvPr/>
        </p:nvSpPr>
        <p:spPr>
          <a:xfrm>
            <a:off x="7414260" y="549914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Student support</a:t>
            </a:r>
            <a:endParaRPr lang="en-US" sz="1950" dirty="0"/>
          </a:p>
        </p:txBody>
      </p:sp>
      <p:sp>
        <p:nvSpPr>
          <p:cNvPr id="22" name="Text 15"/>
          <p:cNvSpPr/>
          <p:nvPr/>
        </p:nvSpPr>
        <p:spPr>
          <a:xfrm>
            <a:off x="7414260" y="592836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community must provide support in order to enable those admitted to complete their studies with success.</a:t>
            </a:r>
            <a:endParaRPr lang="en-US" sz="15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657600" cy="8229600"/>
          </a:xfrm>
          <a:prstGeom prst="rect">
            <a:avLst/>
          </a:prstGeom>
        </p:spPr>
      </p:pic>
      <p:sp>
        <p:nvSpPr>
          <p:cNvPr id="3" name="Text 0"/>
          <p:cNvSpPr/>
          <p:nvPr/>
        </p:nvSpPr>
        <p:spPr>
          <a:xfrm>
            <a:off x="4451390" y="825698"/>
            <a:ext cx="7276981"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Addressing </a:t>
            </a:r>
            <a:r>
              <a:rPr lang="en-US" sz="3900" dirty="0">
                <a:solidFill>
                  <a:srgbClr val="B88E23"/>
                </a:solidFill>
                <a:latin typeface="Libre Baskerville" pitchFamily="34" charset="0"/>
                <a:ea typeface="Libre Baskerville" pitchFamily="34" charset="-122"/>
                <a:cs typeface="Libre Baskerville" pitchFamily="34" charset="-120"/>
              </a:rPr>
              <a:t>global challenges</a:t>
            </a:r>
            <a:endParaRPr lang="en-US" sz="3900" dirty="0"/>
          </a:p>
        </p:txBody>
      </p:sp>
      <p:sp>
        <p:nvSpPr>
          <p:cNvPr id="4" name="Text 1"/>
          <p:cNvSpPr/>
          <p:nvPr/>
        </p:nvSpPr>
        <p:spPr>
          <a:xfrm>
            <a:off x="4451390" y="1941790"/>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Major challenges</a:t>
            </a:r>
            <a:endParaRPr lang="en-US" sz="2300" dirty="0"/>
          </a:p>
        </p:txBody>
      </p:sp>
      <p:sp>
        <p:nvSpPr>
          <p:cNvPr id="5" name="Text 2"/>
          <p:cNvSpPr/>
          <p:nvPr/>
        </p:nvSpPr>
        <p:spPr>
          <a:xfrm>
            <a:off x="4451390" y="2512219"/>
            <a:ext cx="4450556" cy="2222778"/>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Major challenges of modern societies (including those relating to the UN Sustainable Development Goals, sustainable development, planetary survival, issues of war and peace, democracy, fairness and non-discrimination) cannot be met without a strong contribution by the higher education community.</a:t>
            </a:r>
            <a:endParaRPr lang="en-US" sz="1550" dirty="0"/>
          </a:p>
        </p:txBody>
      </p:sp>
      <p:sp>
        <p:nvSpPr>
          <p:cNvPr id="6" name="Text 3"/>
          <p:cNvSpPr/>
          <p:nvPr/>
        </p:nvSpPr>
        <p:spPr>
          <a:xfrm>
            <a:off x="9393674" y="1941790"/>
            <a:ext cx="3424357"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Contribution methods</a:t>
            </a:r>
            <a:endParaRPr lang="en-US" sz="2300" dirty="0"/>
          </a:p>
        </p:txBody>
      </p:sp>
      <p:sp>
        <p:nvSpPr>
          <p:cNvPr id="7" name="Text 4"/>
          <p:cNvSpPr/>
          <p:nvPr/>
        </p:nvSpPr>
        <p:spPr>
          <a:xfrm>
            <a:off x="9393674" y="2512219"/>
            <a:ext cx="4450556"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This contribution is achieved through research, learning and teaching, societal outreach, and innovation and technology transfer.</a:t>
            </a:r>
            <a:endParaRPr lang="en-US" sz="1550" dirty="0"/>
          </a:p>
        </p:txBody>
      </p:sp>
      <p:sp>
        <p:nvSpPr>
          <p:cNvPr id="8" name="Text 5"/>
          <p:cNvSpPr/>
          <p:nvPr/>
        </p:nvSpPr>
        <p:spPr>
          <a:xfrm>
            <a:off x="9393674" y="3663196"/>
            <a:ext cx="3297317"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Graduate preparation</a:t>
            </a:r>
            <a:endParaRPr lang="en-US" sz="2300" dirty="0"/>
          </a:p>
        </p:txBody>
      </p:sp>
      <p:sp>
        <p:nvSpPr>
          <p:cNvPr id="9" name="Text 6"/>
          <p:cNvSpPr/>
          <p:nvPr/>
        </p:nvSpPr>
        <p:spPr>
          <a:xfrm>
            <a:off x="9393674" y="4233624"/>
            <a:ext cx="4450556"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should equip its graduates with general, specialised, and ethical knowledge.</a:t>
            </a:r>
            <a:endParaRPr lang="en-US" sz="1550" dirty="0"/>
          </a:p>
        </p:txBody>
      </p:sp>
      <p:sp>
        <p:nvSpPr>
          <p:cNvPr id="10" name="Text 7"/>
          <p:cNvSpPr/>
          <p:nvPr/>
        </p:nvSpPr>
        <p:spPr>
          <a:xfrm>
            <a:off x="9393674" y="538460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Developing agency</a:t>
            </a:r>
            <a:endParaRPr lang="en-US" sz="2300" dirty="0"/>
          </a:p>
        </p:txBody>
      </p:sp>
      <p:sp>
        <p:nvSpPr>
          <p:cNvPr id="11" name="Text 8"/>
          <p:cNvSpPr/>
          <p:nvPr/>
        </p:nvSpPr>
        <p:spPr>
          <a:xfrm>
            <a:off x="9393674" y="5955030"/>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The higher education community must also support graduates in developing the ability to act and to decide what action to take and what action to refrain from taking.</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04079"/>
            <a:ext cx="8248293"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How were the values defined? </a:t>
            </a:r>
            <a:r>
              <a:rPr lang="en-US" sz="3900" dirty="0">
                <a:solidFill>
                  <a:srgbClr val="B88E23"/>
                </a:solidFill>
                <a:latin typeface="Libre Baskerville" pitchFamily="34" charset="0"/>
                <a:ea typeface="Libre Baskerville" pitchFamily="34" charset="-122"/>
                <a:cs typeface="Libre Baskerville" pitchFamily="34" charset="-120"/>
              </a:rPr>
              <a:t>(2)</a:t>
            </a:r>
            <a:endParaRPr lang="en-US" sz="3900" dirty="0"/>
          </a:p>
        </p:txBody>
      </p:sp>
      <p:sp>
        <p:nvSpPr>
          <p:cNvPr id="3" name="Shape 1"/>
          <p:cNvSpPr/>
          <p:nvPr/>
        </p:nvSpPr>
        <p:spPr>
          <a:xfrm>
            <a:off x="7303770" y="2220992"/>
            <a:ext cx="22860" cy="4804529"/>
          </a:xfrm>
          <a:prstGeom prst="roundRect">
            <a:avLst>
              <a:gd name="adj" fmla="val 364651"/>
            </a:avLst>
          </a:prstGeom>
          <a:solidFill>
            <a:srgbClr val="DDD3BA"/>
          </a:solidFill>
          <a:ln/>
        </p:spPr>
        <p:txBody>
          <a:bodyPr/>
          <a:lstStyle/>
          <a:p>
            <a:endParaRPr lang="en-US"/>
          </a:p>
        </p:txBody>
      </p:sp>
      <p:sp>
        <p:nvSpPr>
          <p:cNvPr id="4" name="Shape 2"/>
          <p:cNvSpPr/>
          <p:nvPr/>
        </p:nvSpPr>
        <p:spPr>
          <a:xfrm>
            <a:off x="6519505" y="2432804"/>
            <a:ext cx="595313" cy="22860"/>
          </a:xfrm>
          <a:prstGeom prst="roundRect">
            <a:avLst>
              <a:gd name="adj" fmla="val 364651"/>
            </a:avLst>
          </a:prstGeom>
          <a:solidFill>
            <a:srgbClr val="DDD3BA"/>
          </a:solidFill>
          <a:ln/>
        </p:spPr>
        <p:txBody>
          <a:bodyPr/>
          <a:lstStyle/>
          <a:p>
            <a:endParaRPr lang="en-US"/>
          </a:p>
        </p:txBody>
      </p:sp>
      <p:sp>
        <p:nvSpPr>
          <p:cNvPr id="5" name="Shape 3"/>
          <p:cNvSpPr/>
          <p:nvPr/>
        </p:nvSpPr>
        <p:spPr>
          <a:xfrm>
            <a:off x="7091958" y="2220992"/>
            <a:ext cx="446484" cy="446484"/>
          </a:xfrm>
          <a:prstGeom prst="roundRect">
            <a:avLst>
              <a:gd name="adj" fmla="val 18670"/>
            </a:avLst>
          </a:prstGeom>
          <a:solidFill>
            <a:srgbClr val="F7EDD4"/>
          </a:solidFill>
          <a:ln w="7620">
            <a:solidFill>
              <a:srgbClr val="DDD3BA"/>
            </a:solidFill>
            <a:prstDash val="solid"/>
          </a:ln>
        </p:spPr>
        <p:txBody>
          <a:bodyPr/>
          <a:lstStyle/>
          <a:p>
            <a:endParaRPr lang="en-US"/>
          </a:p>
        </p:txBody>
      </p:sp>
      <p:sp>
        <p:nvSpPr>
          <p:cNvPr id="6" name="Text 4"/>
          <p:cNvSpPr/>
          <p:nvPr/>
        </p:nvSpPr>
        <p:spPr>
          <a:xfrm>
            <a:off x="7166372" y="2258199"/>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54240"/>
                </a:solidFill>
                <a:latin typeface="Libre Baskerville" pitchFamily="34" charset="0"/>
                <a:ea typeface="Libre Baskerville" pitchFamily="34" charset="-122"/>
                <a:cs typeface="Libre Baskerville" pitchFamily="34" charset="-120"/>
              </a:rPr>
              <a:t>1</a:t>
            </a:r>
            <a:endParaRPr lang="en-US" sz="2300" dirty="0"/>
          </a:p>
        </p:txBody>
      </p:sp>
      <p:sp>
        <p:nvSpPr>
          <p:cNvPr id="7" name="Text 5"/>
          <p:cNvSpPr/>
          <p:nvPr/>
        </p:nvSpPr>
        <p:spPr>
          <a:xfrm>
            <a:off x="1521500" y="2289215"/>
            <a:ext cx="4801433" cy="310158"/>
          </a:xfrm>
          <a:prstGeom prst="rect">
            <a:avLst/>
          </a:prstGeom>
          <a:noFill/>
          <a:ln/>
        </p:spPr>
        <p:txBody>
          <a:bodyPr wrap="none" lIns="0" tIns="0" rIns="0" bIns="0" rtlCol="0" anchor="t"/>
          <a:lstStyle/>
          <a:p>
            <a:pPr marL="0" indent="0" algn="r">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2020 Rome Ministerial Communiqué</a:t>
            </a:r>
            <a:endParaRPr lang="en-US" sz="1950" dirty="0"/>
          </a:p>
        </p:txBody>
      </p:sp>
      <p:sp>
        <p:nvSpPr>
          <p:cNvPr id="8" name="Text 6"/>
          <p:cNvSpPr/>
          <p:nvPr/>
        </p:nvSpPr>
        <p:spPr>
          <a:xfrm>
            <a:off x="793790" y="2718435"/>
            <a:ext cx="552914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Adopted a Statement on academic freedom, developed via BFUG consultations with experts and stakeholders</a:t>
            </a:r>
            <a:endParaRPr lang="en-US" sz="1550" dirty="0"/>
          </a:p>
        </p:txBody>
      </p:sp>
      <p:sp>
        <p:nvSpPr>
          <p:cNvPr id="9" name="Text 7"/>
          <p:cNvSpPr/>
          <p:nvPr/>
        </p:nvSpPr>
        <p:spPr>
          <a:xfrm>
            <a:off x="793790" y="3422928"/>
            <a:ext cx="5529143"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Provided shared EHEA definition of academic freedom: freedoms to learn, teach, research, and disseminate knowledge without reprisal</a:t>
            </a:r>
            <a:endParaRPr lang="en-US" sz="1550" dirty="0"/>
          </a:p>
        </p:txBody>
      </p:sp>
      <p:sp>
        <p:nvSpPr>
          <p:cNvPr id="10" name="Text 8"/>
          <p:cNvSpPr/>
          <p:nvPr/>
        </p:nvSpPr>
        <p:spPr>
          <a:xfrm>
            <a:off x="793790" y="4444960"/>
            <a:ext cx="5529143"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Framed within ethical standards, institutional autonomy, and democratic imperatives; first step in operationalising values</a:t>
            </a:r>
            <a:endParaRPr lang="en-US" sz="1550" dirty="0"/>
          </a:p>
        </p:txBody>
      </p:sp>
      <p:sp>
        <p:nvSpPr>
          <p:cNvPr id="11" name="Shape 9"/>
          <p:cNvSpPr/>
          <p:nvPr/>
        </p:nvSpPr>
        <p:spPr>
          <a:xfrm>
            <a:off x="7515582" y="3623429"/>
            <a:ext cx="595313" cy="22860"/>
          </a:xfrm>
          <a:prstGeom prst="roundRect">
            <a:avLst>
              <a:gd name="adj" fmla="val 364651"/>
            </a:avLst>
          </a:prstGeom>
          <a:solidFill>
            <a:srgbClr val="DDD3BA"/>
          </a:solidFill>
          <a:ln/>
        </p:spPr>
        <p:txBody>
          <a:bodyPr/>
          <a:lstStyle/>
          <a:p>
            <a:endParaRPr lang="en-US"/>
          </a:p>
        </p:txBody>
      </p:sp>
      <p:sp>
        <p:nvSpPr>
          <p:cNvPr id="12" name="Shape 10"/>
          <p:cNvSpPr/>
          <p:nvPr/>
        </p:nvSpPr>
        <p:spPr>
          <a:xfrm>
            <a:off x="7091958" y="3411617"/>
            <a:ext cx="446484" cy="446484"/>
          </a:xfrm>
          <a:prstGeom prst="roundRect">
            <a:avLst>
              <a:gd name="adj" fmla="val 18670"/>
            </a:avLst>
          </a:prstGeom>
          <a:solidFill>
            <a:srgbClr val="F7EDD4"/>
          </a:solidFill>
          <a:ln w="7620">
            <a:solidFill>
              <a:srgbClr val="DDD3BA"/>
            </a:solidFill>
            <a:prstDash val="solid"/>
          </a:ln>
        </p:spPr>
        <p:txBody>
          <a:bodyPr/>
          <a:lstStyle/>
          <a:p>
            <a:endParaRPr lang="en-US"/>
          </a:p>
        </p:txBody>
      </p:sp>
      <p:sp>
        <p:nvSpPr>
          <p:cNvPr id="13" name="Text 11"/>
          <p:cNvSpPr/>
          <p:nvPr/>
        </p:nvSpPr>
        <p:spPr>
          <a:xfrm>
            <a:off x="7166372" y="344882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54240"/>
                </a:solidFill>
                <a:latin typeface="Libre Baskerville" pitchFamily="34" charset="0"/>
                <a:ea typeface="Libre Baskerville" pitchFamily="34" charset="-122"/>
                <a:cs typeface="Libre Baskerville" pitchFamily="34" charset="-120"/>
              </a:rPr>
              <a:t>2</a:t>
            </a:r>
            <a:endParaRPr lang="en-US" sz="2300" dirty="0"/>
          </a:p>
        </p:txBody>
      </p:sp>
      <p:sp>
        <p:nvSpPr>
          <p:cNvPr id="14" name="Text 12"/>
          <p:cNvSpPr/>
          <p:nvPr/>
        </p:nvSpPr>
        <p:spPr>
          <a:xfrm>
            <a:off x="8307467" y="3479840"/>
            <a:ext cx="4835723"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2024 Tirana Ministerial Communiqué</a:t>
            </a:r>
            <a:endParaRPr lang="en-US" sz="1950" dirty="0"/>
          </a:p>
        </p:txBody>
      </p:sp>
      <p:sp>
        <p:nvSpPr>
          <p:cNvPr id="15" name="Text 13"/>
          <p:cNvSpPr/>
          <p:nvPr/>
        </p:nvSpPr>
        <p:spPr>
          <a:xfrm>
            <a:off x="8307467" y="3909060"/>
            <a:ext cx="552914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Extended the Rome approach with EHEA Statements on fundamental values, complementing prior definitions</a:t>
            </a:r>
            <a:endParaRPr lang="en-US" sz="1550" dirty="0"/>
          </a:p>
        </p:txBody>
      </p:sp>
      <p:sp>
        <p:nvSpPr>
          <p:cNvPr id="16" name="Text 14"/>
          <p:cNvSpPr/>
          <p:nvPr/>
        </p:nvSpPr>
        <p:spPr>
          <a:xfrm>
            <a:off x="8307467" y="4613553"/>
            <a:ext cx="552914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Spelled out a shared understanding of all fundamental values.</a:t>
            </a:r>
            <a:endParaRPr lang="en-US" sz="1550" dirty="0"/>
          </a:p>
        </p:txBody>
      </p:sp>
      <p:sp>
        <p:nvSpPr>
          <p:cNvPr id="17" name="Text 15"/>
          <p:cNvSpPr/>
          <p:nvPr/>
        </p:nvSpPr>
        <p:spPr>
          <a:xfrm>
            <a:off x="8307467" y="5318046"/>
            <a:ext cx="5529143"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54240"/>
                </a:solidFill>
                <a:latin typeface="DM Sans" pitchFamily="34" charset="0"/>
                <a:ea typeface="DM Sans" pitchFamily="34" charset="-122"/>
                <a:cs typeface="DM Sans" pitchFamily="34" charset="-120"/>
              </a:rPr>
              <a:t>Emphasised interconnections between all six values; committed members to protection, promotion, and holistic monitoring</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614607"/>
            <a:ext cx="11133296" cy="620078"/>
          </a:xfrm>
          <a:prstGeom prst="rect">
            <a:avLst/>
          </a:prstGeom>
          <a:noFill/>
          <a:ln/>
        </p:spPr>
        <p:txBody>
          <a:bodyPr wrap="none" lIns="0" tIns="0" rIns="0" bIns="0" rtlCol="0" anchor="t"/>
          <a:lstStyle/>
          <a:p>
            <a:pPr marL="0" indent="0" algn="l">
              <a:lnSpc>
                <a:spcPts val="4850"/>
              </a:lnSpc>
              <a:buNone/>
            </a:pPr>
            <a:r>
              <a:rPr lang="en-US" sz="3900" dirty="0">
                <a:solidFill>
                  <a:srgbClr val="5C4E3D"/>
                </a:solidFill>
                <a:latin typeface="Libre Baskerville" pitchFamily="34" charset="0"/>
                <a:ea typeface="Libre Baskerville" pitchFamily="34" charset="-122"/>
                <a:cs typeface="Libre Baskerville" pitchFamily="34" charset="-120"/>
              </a:rPr>
              <a:t>The process of defining fundamental values</a:t>
            </a:r>
            <a:endParaRPr lang="en-US" sz="3900" dirty="0"/>
          </a:p>
        </p:txBody>
      </p:sp>
      <p:sp>
        <p:nvSpPr>
          <p:cNvPr id="3" name="Text 1"/>
          <p:cNvSpPr/>
          <p:nvPr/>
        </p:nvSpPr>
        <p:spPr>
          <a:xfrm>
            <a:off x="793790" y="2631519"/>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Multi-stakeholder consultations involving academics, students (e.g., ESU), institutions (e.g., EUA), government representatives, and experts:</a:t>
            </a:r>
            <a:endParaRPr lang="en-US" sz="1550" dirty="0"/>
          </a:p>
        </p:txBody>
      </p:sp>
      <p:sp>
        <p:nvSpPr>
          <p:cNvPr id="4" name="Text 2"/>
          <p:cNvSpPr/>
          <p:nvPr/>
        </p:nvSpPr>
        <p:spPr>
          <a:xfrm>
            <a:off x="793790" y="31723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Libre Baskerville Light" pitchFamily="34" charset="0"/>
                <a:ea typeface="Libre Baskerville Light" pitchFamily="34" charset="-122"/>
                <a:cs typeface="Libre Baskerville Light" pitchFamily="34" charset="-120"/>
              </a:rPr>
              <a:t>01</a:t>
            </a:r>
            <a:endParaRPr lang="en-US" sz="1550" dirty="0"/>
          </a:p>
        </p:txBody>
      </p:sp>
      <p:sp>
        <p:nvSpPr>
          <p:cNvPr id="5" name="Shape 3"/>
          <p:cNvSpPr/>
          <p:nvPr/>
        </p:nvSpPr>
        <p:spPr>
          <a:xfrm>
            <a:off x="793790" y="3486626"/>
            <a:ext cx="4215289" cy="22860"/>
          </a:xfrm>
          <a:prstGeom prst="rect">
            <a:avLst/>
          </a:prstGeom>
          <a:solidFill>
            <a:srgbClr val="B88E23"/>
          </a:solidFill>
          <a:ln/>
        </p:spPr>
        <p:txBody>
          <a:bodyPr/>
          <a:lstStyle/>
          <a:p>
            <a:endParaRPr lang="en-US"/>
          </a:p>
        </p:txBody>
      </p:sp>
      <p:sp>
        <p:nvSpPr>
          <p:cNvPr id="6" name="Text 4"/>
          <p:cNvSpPr/>
          <p:nvPr/>
        </p:nvSpPr>
        <p:spPr>
          <a:xfrm>
            <a:off x="793790" y="3631525"/>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Consultations with experts in the field</a:t>
            </a:r>
            <a:endParaRPr lang="en-US" sz="1950" dirty="0"/>
          </a:p>
        </p:txBody>
      </p:sp>
      <p:sp>
        <p:nvSpPr>
          <p:cNvPr id="7" name="Text 5"/>
          <p:cNvSpPr/>
          <p:nvPr/>
        </p:nvSpPr>
        <p:spPr>
          <a:xfrm>
            <a:off x="5207437" y="31723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Libre Baskerville Light" pitchFamily="34" charset="0"/>
                <a:ea typeface="Libre Baskerville Light" pitchFamily="34" charset="-122"/>
                <a:cs typeface="Libre Baskerville Light" pitchFamily="34" charset="-120"/>
              </a:rPr>
              <a:t>02</a:t>
            </a:r>
            <a:endParaRPr lang="en-US" sz="1550" dirty="0"/>
          </a:p>
        </p:txBody>
      </p:sp>
      <p:sp>
        <p:nvSpPr>
          <p:cNvPr id="8" name="Shape 6"/>
          <p:cNvSpPr/>
          <p:nvPr/>
        </p:nvSpPr>
        <p:spPr>
          <a:xfrm>
            <a:off x="5207437" y="3486626"/>
            <a:ext cx="4215408" cy="22860"/>
          </a:xfrm>
          <a:prstGeom prst="rect">
            <a:avLst/>
          </a:prstGeom>
          <a:solidFill>
            <a:srgbClr val="B88E23"/>
          </a:solidFill>
          <a:ln/>
        </p:spPr>
        <p:txBody>
          <a:bodyPr/>
          <a:lstStyle/>
          <a:p>
            <a:endParaRPr lang="en-US"/>
          </a:p>
        </p:txBody>
      </p:sp>
      <p:sp>
        <p:nvSpPr>
          <p:cNvPr id="9" name="Text 7"/>
          <p:cNvSpPr/>
          <p:nvPr/>
        </p:nvSpPr>
        <p:spPr>
          <a:xfrm>
            <a:off x="5207437" y="3631525"/>
            <a:ext cx="2965252"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Drafting by researchers</a:t>
            </a:r>
            <a:endParaRPr lang="en-US" sz="1950" dirty="0"/>
          </a:p>
        </p:txBody>
      </p:sp>
      <p:sp>
        <p:nvSpPr>
          <p:cNvPr id="10" name="Text 8"/>
          <p:cNvSpPr/>
          <p:nvPr/>
        </p:nvSpPr>
        <p:spPr>
          <a:xfrm>
            <a:off x="9621203" y="31723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Libre Baskerville Light" pitchFamily="34" charset="0"/>
                <a:ea typeface="Libre Baskerville Light" pitchFamily="34" charset="-122"/>
                <a:cs typeface="Libre Baskerville Light" pitchFamily="34" charset="-120"/>
              </a:rPr>
              <a:t>03</a:t>
            </a:r>
            <a:endParaRPr lang="en-US" sz="1550" dirty="0"/>
          </a:p>
        </p:txBody>
      </p:sp>
      <p:sp>
        <p:nvSpPr>
          <p:cNvPr id="11" name="Shape 9"/>
          <p:cNvSpPr/>
          <p:nvPr/>
        </p:nvSpPr>
        <p:spPr>
          <a:xfrm>
            <a:off x="9621203" y="3486626"/>
            <a:ext cx="4215289" cy="22860"/>
          </a:xfrm>
          <a:prstGeom prst="rect">
            <a:avLst/>
          </a:prstGeom>
          <a:solidFill>
            <a:srgbClr val="B88E23"/>
          </a:solidFill>
          <a:ln/>
        </p:spPr>
        <p:txBody>
          <a:bodyPr/>
          <a:lstStyle/>
          <a:p>
            <a:endParaRPr lang="en-US"/>
          </a:p>
        </p:txBody>
      </p:sp>
      <p:sp>
        <p:nvSpPr>
          <p:cNvPr id="12" name="Text 10"/>
          <p:cNvSpPr/>
          <p:nvPr/>
        </p:nvSpPr>
        <p:spPr>
          <a:xfrm>
            <a:off x="9621203" y="3631525"/>
            <a:ext cx="4025503"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Consultations with stakeholders</a:t>
            </a:r>
            <a:endParaRPr lang="en-US" sz="1950" dirty="0"/>
          </a:p>
        </p:txBody>
      </p:sp>
      <p:sp>
        <p:nvSpPr>
          <p:cNvPr id="13" name="Text 11"/>
          <p:cNvSpPr/>
          <p:nvPr/>
        </p:nvSpPr>
        <p:spPr>
          <a:xfrm>
            <a:off x="793790" y="45990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Libre Baskerville Light" pitchFamily="34" charset="0"/>
                <a:ea typeface="Libre Baskerville Light" pitchFamily="34" charset="-122"/>
                <a:cs typeface="Libre Baskerville Light" pitchFamily="34" charset="-120"/>
              </a:rPr>
              <a:t>04</a:t>
            </a:r>
            <a:endParaRPr lang="en-US" sz="1550" dirty="0"/>
          </a:p>
        </p:txBody>
      </p:sp>
      <p:sp>
        <p:nvSpPr>
          <p:cNvPr id="14" name="Shape 12"/>
          <p:cNvSpPr/>
          <p:nvPr/>
        </p:nvSpPr>
        <p:spPr>
          <a:xfrm>
            <a:off x="793790" y="4913352"/>
            <a:ext cx="6422112" cy="22860"/>
          </a:xfrm>
          <a:prstGeom prst="rect">
            <a:avLst/>
          </a:prstGeom>
          <a:solidFill>
            <a:srgbClr val="B88E23"/>
          </a:solidFill>
          <a:ln/>
        </p:spPr>
        <p:txBody>
          <a:bodyPr/>
          <a:lstStyle/>
          <a:p>
            <a:endParaRPr lang="en-US"/>
          </a:p>
        </p:txBody>
      </p:sp>
      <p:sp>
        <p:nvSpPr>
          <p:cNvPr id="15" name="Text 13"/>
          <p:cNvSpPr/>
          <p:nvPr/>
        </p:nvSpPr>
        <p:spPr>
          <a:xfrm>
            <a:off x="793790" y="5058251"/>
            <a:ext cx="6422112" cy="930473"/>
          </a:xfrm>
          <a:prstGeom prst="rect">
            <a:avLst/>
          </a:prstGeom>
          <a:noFill/>
          <a:ln/>
        </p:spPr>
        <p:txBody>
          <a:bodyPr wrap="squar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Progressive drafting based on consultations within the Working Group* that included government representatives and stakeholders</a:t>
            </a:r>
            <a:endParaRPr lang="en-US" sz="1950" dirty="0"/>
          </a:p>
        </p:txBody>
      </p:sp>
      <p:sp>
        <p:nvSpPr>
          <p:cNvPr id="16" name="Text 14"/>
          <p:cNvSpPr/>
          <p:nvPr/>
        </p:nvSpPr>
        <p:spPr>
          <a:xfrm>
            <a:off x="7414260" y="45990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Libre Baskerville Light" pitchFamily="34" charset="0"/>
                <a:ea typeface="Libre Baskerville Light" pitchFamily="34" charset="-122"/>
                <a:cs typeface="Libre Baskerville Light" pitchFamily="34" charset="-120"/>
              </a:rPr>
              <a:t>05</a:t>
            </a:r>
            <a:endParaRPr lang="en-US" sz="1550" dirty="0"/>
          </a:p>
        </p:txBody>
      </p:sp>
      <p:sp>
        <p:nvSpPr>
          <p:cNvPr id="17" name="Shape 15"/>
          <p:cNvSpPr/>
          <p:nvPr/>
        </p:nvSpPr>
        <p:spPr>
          <a:xfrm>
            <a:off x="7414260" y="4913352"/>
            <a:ext cx="6422231" cy="22860"/>
          </a:xfrm>
          <a:prstGeom prst="rect">
            <a:avLst/>
          </a:prstGeom>
          <a:solidFill>
            <a:srgbClr val="B88E23"/>
          </a:solidFill>
          <a:ln/>
        </p:spPr>
        <p:txBody>
          <a:bodyPr/>
          <a:lstStyle/>
          <a:p>
            <a:endParaRPr lang="en-US"/>
          </a:p>
        </p:txBody>
      </p:sp>
      <p:sp>
        <p:nvSpPr>
          <p:cNvPr id="18" name="Text 16"/>
          <p:cNvSpPr/>
          <p:nvPr/>
        </p:nvSpPr>
        <p:spPr>
          <a:xfrm>
            <a:off x="7414260" y="5058251"/>
            <a:ext cx="2535674" cy="310158"/>
          </a:xfrm>
          <a:prstGeom prst="rect">
            <a:avLst/>
          </a:prstGeom>
          <a:noFill/>
          <a:ln/>
        </p:spPr>
        <p:txBody>
          <a:bodyPr wrap="none" lIns="0" tIns="0" rIns="0" bIns="0" rtlCol="0" anchor="t"/>
          <a:lstStyle/>
          <a:p>
            <a:pPr marL="0" indent="0" algn="l">
              <a:lnSpc>
                <a:spcPts val="2400"/>
              </a:lnSpc>
              <a:buNone/>
            </a:pPr>
            <a:r>
              <a:rPr lang="en-US" sz="1950" dirty="0">
                <a:solidFill>
                  <a:srgbClr val="454240"/>
                </a:solidFill>
                <a:latin typeface="Libre Baskerville" pitchFamily="34" charset="0"/>
                <a:ea typeface="Libre Baskerville" pitchFamily="34" charset="-122"/>
                <a:cs typeface="Libre Baskerville" pitchFamily="34" charset="-120"/>
              </a:rPr>
              <a:t>BFUG endorsement</a:t>
            </a:r>
            <a:endParaRPr lang="en-US" sz="1950" dirty="0"/>
          </a:p>
        </p:txBody>
      </p:sp>
      <p:sp>
        <p:nvSpPr>
          <p:cNvPr id="19" name="Text 17"/>
          <p:cNvSpPr/>
          <p:nvPr/>
        </p:nvSpPr>
        <p:spPr>
          <a:xfrm>
            <a:off x="793790" y="6360795"/>
            <a:ext cx="13042821" cy="254079"/>
          </a:xfrm>
          <a:prstGeom prst="rect">
            <a:avLst/>
          </a:prstGeom>
          <a:noFill/>
          <a:ln/>
        </p:spPr>
        <p:txBody>
          <a:bodyPr wrap="none" lIns="0" tIns="0" rIns="0" bIns="0" rtlCol="0" anchor="t"/>
          <a:lstStyle/>
          <a:p>
            <a:pPr marL="0" indent="0" algn="l">
              <a:lnSpc>
                <a:spcPts val="2000"/>
              </a:lnSpc>
              <a:buNone/>
            </a:pPr>
            <a:r>
              <a:rPr lang="en-US" sz="1250" i="1" dirty="0">
                <a:solidFill>
                  <a:srgbClr val="454240"/>
                </a:solidFill>
                <a:latin typeface="DM Sans" pitchFamily="34" charset="0"/>
                <a:ea typeface="DM Sans" pitchFamily="34" charset="-122"/>
                <a:cs typeface="DM Sans" pitchFamily="34" charset="-120"/>
              </a:rPr>
              <a:t>Section III – short description of fundamental values</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55018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B88E23"/>
                </a:solidFill>
                <a:latin typeface="Libre Baskerville" pitchFamily="34" charset="0"/>
                <a:ea typeface="Libre Baskerville" pitchFamily="34" charset="-122"/>
                <a:cs typeface="Libre Baskerville" pitchFamily="34" charset="-120"/>
              </a:rPr>
              <a:t>Academic freedom</a:t>
            </a:r>
            <a:endParaRPr lang="en-US" sz="3900" dirty="0"/>
          </a:p>
        </p:txBody>
      </p:sp>
      <p:sp>
        <p:nvSpPr>
          <p:cNvPr id="4" name="Text 1"/>
          <p:cNvSpPr/>
          <p:nvPr/>
        </p:nvSpPr>
        <p:spPr>
          <a:xfrm>
            <a:off x="793790" y="1249561"/>
            <a:ext cx="3752612"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Definition (EHEA, 2020)</a:t>
            </a:r>
            <a:endParaRPr lang="en-US" sz="2300" dirty="0"/>
          </a:p>
        </p:txBody>
      </p:sp>
      <p:sp>
        <p:nvSpPr>
          <p:cNvPr id="5" name="Text 2"/>
          <p:cNvSpPr/>
          <p:nvPr/>
        </p:nvSpPr>
        <p:spPr>
          <a:xfrm>
            <a:off x="793790" y="191928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Freedom for staff and students to engage in research, teaching, learning, and communication without interference or reprisal, framed by ethical standards and employment security.</a:t>
            </a:r>
            <a:endParaRPr lang="en-US" sz="1550" dirty="0"/>
          </a:p>
        </p:txBody>
      </p:sp>
      <p:sp>
        <p:nvSpPr>
          <p:cNvPr id="6" name="Text 3"/>
          <p:cNvSpPr/>
          <p:nvPr/>
        </p:nvSpPr>
        <p:spPr>
          <a:xfrm>
            <a:off x="793790" y="3169563"/>
            <a:ext cx="3805237"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Implications for students</a:t>
            </a:r>
            <a:endParaRPr lang="en-US" sz="2300" dirty="0"/>
          </a:p>
        </p:txBody>
      </p:sp>
      <p:sp>
        <p:nvSpPr>
          <p:cNvPr id="7" name="Text 4"/>
          <p:cNvSpPr/>
          <p:nvPr/>
        </p:nvSpPr>
        <p:spPr>
          <a:xfrm>
            <a:off x="793790" y="383928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Pursue inquiries freely; express views in class without fear; collaborate on projects across disciplines.</a:t>
            </a:r>
            <a:endParaRPr lang="en-US" sz="1550" dirty="0"/>
          </a:p>
        </p:txBody>
      </p:sp>
      <p:sp>
        <p:nvSpPr>
          <p:cNvPr id="8" name="Text 5"/>
          <p:cNvSpPr/>
          <p:nvPr/>
        </p:nvSpPr>
        <p:spPr>
          <a:xfrm>
            <a:off x="793790" y="4772025"/>
            <a:ext cx="3192066"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Implications for staff</a:t>
            </a:r>
            <a:endParaRPr lang="en-US" sz="2300" dirty="0"/>
          </a:p>
        </p:txBody>
      </p:sp>
      <p:sp>
        <p:nvSpPr>
          <p:cNvPr id="9" name="Text 6"/>
          <p:cNvSpPr/>
          <p:nvPr/>
        </p:nvSpPr>
        <p:spPr>
          <a:xfrm>
            <a:off x="793790" y="5441752"/>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Design curricula independently; conduct research on sensitive topics; disseminate findings publicly.</a:t>
            </a:r>
            <a:endParaRPr lang="en-US" sz="1550" dirty="0"/>
          </a:p>
        </p:txBody>
      </p:sp>
      <p:sp>
        <p:nvSpPr>
          <p:cNvPr id="10" name="Text 7"/>
          <p:cNvSpPr/>
          <p:nvPr/>
        </p:nvSpPr>
        <p:spPr>
          <a:xfrm>
            <a:off x="793790" y="6374487"/>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5C4E3D"/>
                </a:solidFill>
                <a:latin typeface="Libre Baskerville" pitchFamily="34" charset="0"/>
                <a:ea typeface="Libre Baskerville" pitchFamily="34" charset="-122"/>
                <a:cs typeface="Libre Baskerville" pitchFamily="34" charset="-120"/>
              </a:rPr>
              <a:t>How to uphold It</a:t>
            </a:r>
            <a:endParaRPr lang="en-US" sz="2300" dirty="0"/>
          </a:p>
        </p:txBody>
      </p:sp>
      <p:sp>
        <p:nvSpPr>
          <p:cNvPr id="11" name="Text 8"/>
          <p:cNvSpPr/>
          <p:nvPr/>
        </p:nvSpPr>
        <p:spPr>
          <a:xfrm>
            <a:off x="793790" y="7044214"/>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Report undue pressures via institutional channels; participate in academic unions; advocate for secure contracts.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859988"/>
            <a:ext cx="4713684" cy="589121"/>
          </a:xfrm>
          <a:prstGeom prst="rect">
            <a:avLst/>
          </a:prstGeom>
          <a:noFill/>
          <a:ln/>
        </p:spPr>
        <p:txBody>
          <a:bodyPr wrap="none" lIns="0" tIns="0" rIns="0" bIns="0" rtlCol="0" anchor="t"/>
          <a:lstStyle/>
          <a:p>
            <a:pPr marL="0" indent="0" algn="l">
              <a:lnSpc>
                <a:spcPts val="4600"/>
              </a:lnSpc>
              <a:buNone/>
            </a:pPr>
            <a:r>
              <a:rPr lang="en-US" sz="3700" dirty="0">
                <a:solidFill>
                  <a:srgbClr val="B88E23"/>
                </a:solidFill>
                <a:latin typeface="Libre Baskerville" pitchFamily="34" charset="0"/>
                <a:ea typeface="Libre Baskerville" pitchFamily="34" charset="-122"/>
                <a:cs typeface="Libre Baskerville" pitchFamily="34" charset="-120"/>
              </a:rPr>
              <a:t>Academic integrity</a:t>
            </a:r>
            <a:endParaRPr lang="en-US" sz="3700" dirty="0"/>
          </a:p>
        </p:txBody>
      </p:sp>
      <p:sp>
        <p:nvSpPr>
          <p:cNvPr id="4" name="Text 1"/>
          <p:cNvSpPr/>
          <p:nvPr/>
        </p:nvSpPr>
        <p:spPr>
          <a:xfrm>
            <a:off x="6280190" y="1520666"/>
            <a:ext cx="3532227"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Definition (EHEA, 2024)</a:t>
            </a:r>
            <a:endParaRPr lang="en-US" sz="2200" dirty="0"/>
          </a:p>
        </p:txBody>
      </p:sp>
      <p:sp>
        <p:nvSpPr>
          <p:cNvPr id="5" name="Text 2"/>
          <p:cNvSpPr/>
          <p:nvPr/>
        </p:nvSpPr>
        <p:spPr>
          <a:xfrm>
            <a:off x="6280190" y="2142649"/>
            <a:ext cx="7556421"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Behaviours aligning with honesty, transparency, fairness, and responsibility in learning, teaching, research, and governance.</a:t>
            </a:r>
            <a:endParaRPr lang="en-US" sz="1450" dirty="0"/>
          </a:p>
        </p:txBody>
      </p:sp>
      <p:sp>
        <p:nvSpPr>
          <p:cNvPr id="6" name="Text 3"/>
          <p:cNvSpPr/>
          <p:nvPr/>
        </p:nvSpPr>
        <p:spPr>
          <a:xfrm>
            <a:off x="6280190" y="2999661"/>
            <a:ext cx="3616404"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Implications for students</a:t>
            </a:r>
            <a:endParaRPr lang="en-US" sz="2200" dirty="0"/>
          </a:p>
        </p:txBody>
      </p:sp>
      <p:sp>
        <p:nvSpPr>
          <p:cNvPr id="7" name="Text 4"/>
          <p:cNvSpPr/>
          <p:nvPr/>
        </p:nvSpPr>
        <p:spPr>
          <a:xfrm>
            <a:off x="6280190" y="3621643"/>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Avoid plagiarism; cite sources accurately; collaborate ethically in group work.</a:t>
            </a:r>
            <a:endParaRPr lang="en-US" sz="1450" dirty="0"/>
          </a:p>
        </p:txBody>
      </p:sp>
      <p:sp>
        <p:nvSpPr>
          <p:cNvPr id="8" name="Text 5"/>
          <p:cNvSpPr/>
          <p:nvPr/>
        </p:nvSpPr>
        <p:spPr>
          <a:xfrm>
            <a:off x="6280190" y="4184452"/>
            <a:ext cx="3033593"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Implications for staff</a:t>
            </a:r>
            <a:endParaRPr lang="en-US" sz="2200" dirty="0"/>
          </a:p>
        </p:txBody>
      </p:sp>
      <p:sp>
        <p:nvSpPr>
          <p:cNvPr id="9" name="Text 6"/>
          <p:cNvSpPr/>
          <p:nvPr/>
        </p:nvSpPr>
        <p:spPr>
          <a:xfrm>
            <a:off x="6280190" y="4806434"/>
            <a:ext cx="7556421" cy="294203"/>
          </a:xfrm>
          <a:prstGeom prst="rect">
            <a:avLst/>
          </a:prstGeom>
          <a:noFill/>
          <a:ln/>
        </p:spPr>
        <p:txBody>
          <a:bodyPr wrap="non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Promote fair assessment; model ethical research; address misconduct transparently.</a:t>
            </a:r>
            <a:endParaRPr lang="en-US" sz="1450" dirty="0"/>
          </a:p>
        </p:txBody>
      </p:sp>
      <p:sp>
        <p:nvSpPr>
          <p:cNvPr id="10" name="Text 7"/>
          <p:cNvSpPr/>
          <p:nvPr/>
        </p:nvSpPr>
        <p:spPr>
          <a:xfrm>
            <a:off x="6280190" y="5369243"/>
            <a:ext cx="2828211" cy="353378"/>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How to uphold It</a:t>
            </a:r>
            <a:endParaRPr lang="en-US" sz="2200" dirty="0"/>
          </a:p>
        </p:txBody>
      </p:sp>
      <p:sp>
        <p:nvSpPr>
          <p:cNvPr id="11" name="Text 8"/>
          <p:cNvSpPr/>
          <p:nvPr/>
        </p:nvSpPr>
        <p:spPr>
          <a:xfrm>
            <a:off x="6280190" y="5991225"/>
            <a:ext cx="7556421" cy="588407"/>
          </a:xfrm>
          <a:prstGeom prst="rect">
            <a:avLst/>
          </a:prstGeom>
          <a:noFill/>
          <a:ln/>
        </p:spPr>
        <p:txBody>
          <a:bodyPr wrap="square" lIns="0" tIns="0" rIns="0" bIns="0" rtlCol="0" anchor="t"/>
          <a:lstStyle/>
          <a:p>
            <a:pPr marL="0" indent="0" algn="l">
              <a:lnSpc>
                <a:spcPts val="2300"/>
              </a:lnSpc>
              <a:buNone/>
            </a:pPr>
            <a:r>
              <a:rPr lang="en-US" sz="1450" dirty="0">
                <a:solidFill>
                  <a:srgbClr val="454240"/>
                </a:solidFill>
                <a:latin typeface="DM Sans" pitchFamily="34" charset="0"/>
                <a:ea typeface="DM Sans" pitchFamily="34" charset="-122"/>
                <a:cs typeface="DM Sans" pitchFamily="34" charset="-120"/>
              </a:rPr>
              <a:t>Use tools like citation software; attend integrity workshops; support peer reporting systems.</a:t>
            </a:r>
            <a:endParaRPr lang="en-US" sz="1450" dirty="0"/>
          </a:p>
        </p:txBody>
      </p:sp>
      <p:sp>
        <p:nvSpPr>
          <p:cNvPr id="12" name="Text 9"/>
          <p:cNvSpPr/>
          <p:nvPr/>
        </p:nvSpPr>
        <p:spPr>
          <a:xfrm>
            <a:off x="6280190" y="6781086"/>
            <a:ext cx="7556421" cy="588407"/>
          </a:xfrm>
          <a:prstGeom prst="rect">
            <a:avLst/>
          </a:prstGeom>
          <a:noFill/>
          <a:ln/>
        </p:spPr>
        <p:txBody>
          <a:bodyPr wrap="square" lIns="0" tIns="0" rIns="0" bIns="0" rtlCol="0" anchor="t"/>
          <a:lstStyle/>
          <a:p>
            <a:pPr marL="0" indent="0" algn="l">
              <a:lnSpc>
                <a:spcPts val="2300"/>
              </a:lnSpc>
              <a:buNone/>
            </a:pPr>
            <a:r>
              <a:rPr lang="en-US" sz="1450" b="1" dirty="0">
                <a:solidFill>
                  <a:srgbClr val="454240"/>
                </a:solidFill>
                <a:latin typeface="DM Sans" pitchFamily="34" charset="0"/>
                <a:ea typeface="DM Sans" pitchFamily="34" charset="-122"/>
                <a:cs typeface="DM Sans" pitchFamily="34" charset="-120"/>
              </a:rPr>
              <a:t>Explanation:</a:t>
            </a:r>
            <a:r>
              <a:rPr lang="en-US" sz="1450" dirty="0">
                <a:solidFill>
                  <a:srgbClr val="454240"/>
                </a:solidFill>
                <a:latin typeface="DM Sans" pitchFamily="34" charset="0"/>
                <a:ea typeface="DM Sans" pitchFamily="34" charset="-122"/>
                <a:cs typeface="DM Sans" pitchFamily="34" charset="-120"/>
              </a:rPr>
              <a:t> Integrity underpins societal trust in education. With AI tools emerging, proactive measures prevent fraud and cultivate a culture of accountability.</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5612</Words>
  <Application>Microsoft Office PowerPoint</Application>
  <PresentationFormat>Custom</PresentationFormat>
  <Paragraphs>574</Paragraphs>
  <Slides>57</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DM Sans</vt:lpstr>
      <vt:lpstr>Arial</vt:lpstr>
      <vt:lpstr>Libre Baskerville</vt:lpstr>
      <vt:lpstr>Libre Baskerville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admin</cp:lastModifiedBy>
  <cp:revision>3</cp:revision>
  <dcterms:created xsi:type="dcterms:W3CDTF">2026-01-22T12:04:57Z</dcterms:created>
  <dcterms:modified xsi:type="dcterms:W3CDTF">2026-02-01T12:50:10Z</dcterms:modified>
</cp:coreProperties>
</file>